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6" r:id="rId24"/>
    <p:sldId id="278" r:id="rId25"/>
    <p:sldId id="279" r:id="rId26"/>
    <p:sldId id="280" r:id="rId27"/>
    <p:sldId id="288" r:id="rId28"/>
    <p:sldId id="281" r:id="rId29"/>
    <p:sldId id="282" r:id="rId30"/>
    <p:sldId id="283" r:id="rId31"/>
    <p:sldId id="284" r:id="rId32"/>
    <p:sldId id="285" r:id="rId33"/>
    <p:sldId id="287" r:id="rId34"/>
  </p:sldIdLst>
  <p:sldSz cx="18288000" cy="10287000"/>
  <p:notesSz cx="6858000" cy="9144000"/>
  <p:embeddedFontLst>
    <p:embeddedFont>
      <p:font typeface="Arimo" panose="020B0604020202020204" charset="0"/>
      <p:regular r:id="rId36"/>
    </p:embeddedFont>
    <p:embeddedFont>
      <p:font typeface="Arimo Bold" panose="020B0604020202020204" charset="0"/>
      <p:regular r:id="rId37"/>
    </p:embeddedFont>
    <p:embeddedFont>
      <p:font typeface="Batangas" panose="020B0604020202020204" charset="0"/>
      <p:regular r:id="rId38"/>
    </p:embeddedFont>
    <p:embeddedFont>
      <p:font typeface="Cabin" panose="020B0604020202020204" charset="0"/>
      <p:regular r:id="rId39"/>
    </p:embeddedFont>
    <p:embeddedFont>
      <p:font typeface="Calibri" panose="020F0502020204030204" pitchFamily="34" charset="0"/>
      <p:regular r:id="rId40"/>
      <p:bold r:id="rId41"/>
      <p:italic r:id="rId42"/>
      <p:boldItalic r:id="rId43"/>
    </p:embeddedFont>
    <p:embeddedFont>
      <p:font typeface="League Spartan"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9613" autoAdjust="0"/>
  </p:normalViewPr>
  <p:slideViewPr>
    <p:cSldViewPr>
      <p:cViewPr>
        <p:scale>
          <a:sx n="33" d="100"/>
          <a:sy n="33" d="100"/>
        </p:scale>
        <p:origin x="1397" y="4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Outliers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là</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một</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hoặc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nhiều</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cá</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thể</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khác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hẳn</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đối</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với</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thành</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viên</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còn</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lại</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nhóm</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Sự</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khác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biệt</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này</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có</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thể</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dựa</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trên</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nhiều</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tiêu</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chí</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khác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nhau</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như</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giá</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trị</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hay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thuộc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K-means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nhạy</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cảm</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với</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điểm</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outlier,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ví</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dụ</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điểm</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dữ</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liệu</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outlier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ảnh</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hưởng</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lớn</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đến</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kết</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quả</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việc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phân</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cụm</a:t>
            </a:r>
            <a:endParaRPr lang="en-US" sz="1800" kern="12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endParaRPr>
          </a:p>
          <a:p>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Khắc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outlier:</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nSpc>
                <a:spcPct val="150000"/>
              </a:lnSpc>
              <a:spcBef>
                <a:spcPts val="0"/>
              </a:spcBef>
              <a:spcAft>
                <a:spcPts val="800"/>
              </a:spcAft>
              <a:buSzPts val="1000"/>
              <a:buFont typeface="Symbol" panose="05050102010706020507" pitchFamily="18" charset="2"/>
              <a:buNone/>
              <a:tabLst>
                <a:tab pos="457200" algn="l"/>
              </a:tabLst>
            </a:pPr>
            <a:r>
              <a:rPr lang="en-US" sz="1800" b="1" kern="1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Outlier removal</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bỏ</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xa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đáng</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kể</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so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(centroid)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cluster so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bỏ</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cụm</a:t>
            </a:r>
            <a:r>
              <a:rPr lang="en-US"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r>
              <a:rPr lang="en-US" sz="1800" b="1" dirty="0">
                <a:solidFill>
                  <a:srgbClr val="333333"/>
                </a:solidFill>
                <a:effectLst/>
                <a:ea typeface="Calibri" panose="020F0502020204030204" pitchFamily="34" charset="0"/>
              </a:rPr>
              <a:t>Random sampling</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Thay</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vì</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phân</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cụm</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toàn</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bộ</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tập</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dữ</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liệu</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chúng</a:t>
            </a:r>
            <a:r>
              <a:rPr lang="en-US" sz="1800" dirty="0">
                <a:solidFill>
                  <a:srgbClr val="333333"/>
                </a:solidFill>
                <a:effectLst/>
                <a:latin typeface="Times New Roman" panose="02020603050405020304" pitchFamily="18" charset="0"/>
                <a:ea typeface="Calibri" panose="020F0502020204030204" pitchFamily="34" charset="0"/>
              </a:rPr>
              <a:t> ta </a:t>
            </a:r>
            <a:r>
              <a:rPr lang="en-US" sz="1800" dirty="0" err="1">
                <a:solidFill>
                  <a:srgbClr val="333333"/>
                </a:solidFill>
                <a:effectLst/>
                <a:latin typeface="Times New Roman" panose="02020603050405020304" pitchFamily="18" charset="0"/>
                <a:ea typeface="Calibri" panose="020F0502020204030204" pitchFamily="34" charset="0"/>
              </a:rPr>
              <a:t>sẽ</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lấy</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ngẫu</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nhiên</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tập</a:t>
            </a:r>
            <a:r>
              <a:rPr lang="en-US" sz="1800" dirty="0">
                <a:solidFill>
                  <a:srgbClr val="333333"/>
                </a:solidFill>
                <a:effectLst/>
                <a:latin typeface="Times New Roman" panose="02020603050405020304" pitchFamily="18" charset="0"/>
                <a:ea typeface="Calibri" panose="020F0502020204030204" pitchFamily="34" charset="0"/>
              </a:rPr>
              <a:t> con S </a:t>
            </a:r>
            <a:r>
              <a:rPr lang="en-US" sz="1800" dirty="0" err="1">
                <a:solidFill>
                  <a:srgbClr val="333333"/>
                </a:solidFill>
                <a:effectLst/>
                <a:latin typeface="Times New Roman" panose="02020603050405020304" pitchFamily="18" charset="0"/>
                <a:ea typeface="Calibri" panose="020F0502020204030204" pitchFamily="34" charset="0"/>
              </a:rPr>
              <a:t>từ</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tập</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dữ</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liệu</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huấn</a:t>
            </a:r>
            <a:r>
              <a:rPr lang="en-US" sz="1800" dirty="0">
                <a:solidFill>
                  <a:srgbClr val="333333"/>
                </a:solidFill>
                <a:effectLst/>
                <a:latin typeface="Times New Roman" panose="02020603050405020304" pitchFamily="18" charset="0"/>
                <a:ea typeface="Calibri" panose="020F050202020403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rPr>
              <a:t>luyện</a:t>
            </a:r>
            <a:r>
              <a:rPr lang="en-US" sz="1800" dirty="0">
                <a:solidFill>
                  <a:srgbClr val="333333"/>
                </a:solidFill>
                <a:effectLst/>
                <a:latin typeface="Times New Roman" panose="02020603050405020304" pitchFamily="18" charset="0"/>
                <a:ea typeface="Calibri" panose="020F0502020204030204" pitchFamily="34" charset="0"/>
              </a:rPr>
              <a:t>.</a:t>
            </a:r>
            <a:endPar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333333"/>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Chất</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lượng</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K-means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phụ</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thuộc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vào</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việc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khởi</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tạo</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333333"/>
                </a:solidFill>
                <a:effectLst/>
                <a:latin typeface="Times New Roman" panose="02020603050405020304" pitchFamily="18" charset="0"/>
                <a:ea typeface="Calibri" panose="020F0502020204030204" pitchFamily="34" charset="0"/>
                <a:cs typeface="Arial" panose="020B0604020202020204" pitchFamily="34" charset="0"/>
              </a:rPr>
              <a:t>điểm</a:t>
            </a: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 centroid</a:t>
            </a:r>
            <a:endParaRPr lang="en-US" sz="1800" b="1" dirty="0">
              <a:solidFill>
                <a:srgbClr val="333333"/>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solidFill>
                  <a:srgbClr val="333333"/>
                </a:solidFill>
                <a:effectLst/>
                <a:latin typeface="Times New Roman" panose="02020603050405020304" pitchFamily="18" charset="0"/>
                <a:ea typeface="Times New Roman" panose="02020603050405020304" pitchFamily="18" charset="0"/>
              </a:rPr>
              <a:t>Giải</a:t>
            </a:r>
            <a:r>
              <a:rPr lang="en-US" sz="1800" b="1" dirty="0">
                <a:solidFill>
                  <a:srgbClr val="333333"/>
                </a:solidFill>
                <a:effectLst/>
                <a:latin typeface="Times New Roman" panose="02020603050405020304" pitchFamily="18" charset="0"/>
                <a:ea typeface="Times New Roman" panose="02020603050405020304" pitchFamily="18" charset="0"/>
              </a:rPr>
              <a:t> </a:t>
            </a:r>
            <a:r>
              <a:rPr lang="en-US" sz="1800" b="1" dirty="0" err="1">
                <a:solidFill>
                  <a:srgbClr val="333333"/>
                </a:solidFill>
                <a:effectLst/>
                <a:latin typeface="Times New Roman" panose="02020603050405020304" pitchFamily="18" charset="0"/>
                <a:ea typeface="Times New Roman" panose="02020603050405020304" pitchFamily="18" charset="0"/>
              </a:rPr>
              <a:t>pháp</a:t>
            </a:r>
            <a:r>
              <a:rPr lang="en-US" sz="1800" b="1" dirty="0">
                <a:solidFill>
                  <a:srgbClr val="333333"/>
                </a:solidFill>
                <a:effectLst/>
                <a:latin typeface="Times New Roman" panose="02020603050405020304" pitchFamily="18" charset="0"/>
                <a:ea typeface="Times New Roman" panose="02020603050405020304" pitchFamily="18" charset="0"/>
              </a:rPr>
              <a:t> 1</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Lặp</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lại</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nhiều</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lần</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thuật</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toán</a:t>
            </a:r>
            <a:r>
              <a:rPr lang="en-US" sz="1800" dirty="0">
                <a:solidFill>
                  <a:srgbClr val="333333"/>
                </a:solidFill>
                <a:effectLst/>
                <a:latin typeface="Times New Roman" panose="02020603050405020304" pitchFamily="18" charset="0"/>
                <a:ea typeface="Times New Roman" panose="02020603050405020304" pitchFamily="18" charset="0"/>
              </a:rPr>
              <a:t> K-means:</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solidFill>
                  <a:srgbClr val="333333"/>
                </a:solidFill>
                <a:effectLst/>
                <a:latin typeface="Times New Roman" panose="02020603050405020304" pitchFamily="18" charset="0"/>
                <a:ea typeface="Times New Roman" panose="02020603050405020304" pitchFamily="18" charset="0"/>
              </a:rPr>
              <a:t>Giải</a:t>
            </a:r>
            <a:r>
              <a:rPr lang="en-US" sz="1800" b="1" dirty="0">
                <a:solidFill>
                  <a:srgbClr val="333333"/>
                </a:solidFill>
                <a:effectLst/>
                <a:latin typeface="Times New Roman" panose="02020603050405020304" pitchFamily="18" charset="0"/>
                <a:ea typeface="Times New Roman" panose="02020603050405020304" pitchFamily="18" charset="0"/>
              </a:rPr>
              <a:t> </a:t>
            </a:r>
            <a:r>
              <a:rPr lang="en-US" sz="1800" b="1" dirty="0" err="1">
                <a:solidFill>
                  <a:srgbClr val="333333"/>
                </a:solidFill>
                <a:effectLst/>
                <a:latin typeface="Times New Roman" panose="02020603050405020304" pitchFamily="18" charset="0"/>
                <a:ea typeface="Times New Roman" panose="02020603050405020304" pitchFamily="18" charset="0"/>
              </a:rPr>
              <a:t>pháp</a:t>
            </a:r>
            <a:r>
              <a:rPr lang="en-US" sz="1800" b="1" dirty="0">
                <a:solidFill>
                  <a:srgbClr val="333333"/>
                </a:solidFill>
                <a:effectLst/>
                <a:latin typeface="Times New Roman" panose="02020603050405020304" pitchFamily="18" charset="0"/>
                <a:ea typeface="Times New Roman" panose="02020603050405020304" pitchFamily="18" charset="0"/>
              </a:rPr>
              <a:t> 2</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Thuật</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toán</a:t>
            </a:r>
            <a:r>
              <a:rPr lang="en-US" sz="1800" dirty="0">
                <a:solidFill>
                  <a:srgbClr val="333333"/>
                </a:solidFill>
                <a:effectLst/>
                <a:latin typeface="Times New Roman" panose="02020603050405020304" pitchFamily="18" charset="0"/>
                <a:ea typeface="Times New Roman" panose="02020603050405020304" pitchFamily="18" charset="0"/>
              </a:rPr>
              <a:t> K-means++ : </a:t>
            </a:r>
            <a:r>
              <a:rPr lang="en-US" sz="1800" dirty="0" err="1">
                <a:solidFill>
                  <a:srgbClr val="333333"/>
                </a:solidFill>
                <a:effectLst/>
                <a:latin typeface="Times New Roman" panose="02020603050405020304" pitchFamily="18" charset="0"/>
                <a:ea typeface="Times New Roman" panose="02020603050405020304" pitchFamily="18" charset="0"/>
              </a:rPr>
              <a:t>Để</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tìm</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ra</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cụm</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tốt</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nhất</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chúng</a:t>
            </a:r>
            <a:r>
              <a:rPr lang="en-US" sz="1800" dirty="0">
                <a:solidFill>
                  <a:srgbClr val="333333"/>
                </a:solidFill>
                <a:effectLst/>
                <a:latin typeface="Times New Roman" panose="02020603050405020304" pitchFamily="18" charset="0"/>
                <a:ea typeface="Times New Roman" panose="02020603050405020304" pitchFamily="18" charset="0"/>
              </a:rPr>
              <a:t> ta </a:t>
            </a:r>
            <a:r>
              <a:rPr lang="en-US" sz="1800" dirty="0" err="1">
                <a:solidFill>
                  <a:srgbClr val="333333"/>
                </a:solidFill>
                <a:effectLst/>
                <a:latin typeface="Times New Roman" panose="02020603050405020304" pitchFamily="18" charset="0"/>
                <a:ea typeface="Times New Roman" panose="02020603050405020304" pitchFamily="18" charset="0"/>
              </a:rPr>
              <a:t>có</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thể</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lần</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lượt</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khởi</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tạo</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các</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điểm</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trung</a:t>
            </a:r>
            <a:r>
              <a:rPr lang="en-US" sz="1800" dirty="0">
                <a:solidFill>
                  <a:srgbClr val="333333"/>
                </a:solidFill>
                <a:effectLst/>
                <a:latin typeface="Times New Roman" panose="02020603050405020304" pitchFamily="18" charset="0"/>
                <a:ea typeface="Times New Roman" panose="02020603050405020304" pitchFamily="18" charset="0"/>
              </a:rPr>
              <a:t> </a:t>
            </a:r>
            <a:r>
              <a:rPr lang="en-US" sz="1800" dirty="0" err="1">
                <a:solidFill>
                  <a:srgbClr val="333333"/>
                </a:solidFill>
                <a:effectLst/>
                <a:latin typeface="Times New Roman" panose="02020603050405020304" pitchFamily="18" charset="0"/>
                <a:ea typeface="Times New Roman" panose="02020603050405020304" pitchFamily="18" charset="0"/>
              </a:rPr>
              <a:t>tâm</a:t>
            </a:r>
            <a:r>
              <a:rPr lang="en-US" sz="1800" dirty="0">
                <a:solidFill>
                  <a:srgbClr val="333333"/>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395952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800" b="1" dirty="0" err="1">
                <a:effectLst/>
                <a:latin typeface="Times New Roman" panose="02020603050405020304" pitchFamily="18" charset="0"/>
                <a:ea typeface="Calibri" panose="020F0502020204030204" pitchFamily="34" charset="0"/>
              </a:rPr>
              <a:t>Hàm</a:t>
            </a:r>
            <a:r>
              <a:rPr lang="en-US" sz="1800" b="1" dirty="0">
                <a:effectLst/>
                <a:latin typeface="Times New Roman" panose="02020603050405020304" pitchFamily="18" charset="0"/>
                <a:ea typeface="Calibri" panose="020F0502020204030204" pitchFamily="34" charset="0"/>
              </a:rPr>
              <a:t> Euclidean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giữa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điểm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chiều</a:t>
            </a:r>
            <a:r>
              <a:rPr lang="en-US" sz="1800" dirty="0">
                <a:effectLst/>
                <a:latin typeface="Times New Roman" panose="02020603050405020304" pitchFamily="18" charset="0"/>
                <a:ea typeface="Calibri" panose="020F0502020204030204" pitchFamily="34" charset="0"/>
              </a:rPr>
              <a:t>.</a:t>
            </a:r>
          </a:p>
          <a:p>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assign_to_cluster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point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broadcast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Spark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broadcast_centers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Euclidean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euclidean_distance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Sau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min_distance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min_distance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assigned_cluster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2390891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685800" marR="0">
              <a:lnSpc>
                <a:spcPct val="107000"/>
              </a:lnSpc>
              <a:spcBef>
                <a:spcPts val="0"/>
              </a:spcBef>
              <a:spcAft>
                <a:spcPts val="800"/>
              </a:spcAft>
            </a:pPr>
            <a:r>
              <a:rPr lang="en-US" sz="1300" b="1" kern="1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13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1" kern="100" dirty="0" err="1">
                <a:effectLst/>
                <a:latin typeface="Times New Roman" panose="02020603050405020304" pitchFamily="18" charset="0"/>
                <a:ea typeface="Calibri" panose="020F0502020204030204" pitchFamily="34" charset="0"/>
                <a:cs typeface="Times New Roman" panose="02020603050405020304" pitchFamily="18" charset="0"/>
              </a:rPr>
              <a:t>kmeans_clustering</a:t>
            </a:r>
            <a:endParaRPr lang="en-US" sz="1300" kern="100" dirty="0">
              <a:effectLst/>
              <a:latin typeface="Times New Roman" panose="02020603050405020304" pitchFamily="18"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trích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cột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features_col</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DataFrame</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RDD.</a:t>
            </a:r>
            <a:endParaRPr lang="en-US" sz="1300" kern="100" dirty="0">
              <a:effectLst/>
              <a:latin typeface="Times New Roman" panose="02020603050405020304" pitchFamily="18"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takeSample</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ngẫu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k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trưng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sc.broadcast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broadcast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300" kern="100" dirty="0">
              <a:effectLst/>
              <a:latin typeface="Times New Roman" panose="02020603050405020304" pitchFamily="18"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vòng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lặp</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gần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broadcast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300" kern="100" dirty="0">
              <a:effectLst/>
              <a:latin typeface="Times New Roman" panose="02020603050405020304" pitchFamily="18"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kmeans_clustering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trả</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RDD</a:t>
            </a:r>
            <a:endParaRPr lang="en-US" sz="1300" kern="1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31925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nằm trong đoạn [-1,1].</a:t>
            </a:r>
          </a:p>
          <a:p>
            <a:r>
              <a:rPr lang="en-US"/>
              <a:t>s(i) càng gần 1 thì node i càng phù hợp với cụm mà nó được phân vào. </a:t>
            </a:r>
          </a:p>
          <a:p>
            <a:r>
              <a:rPr lang="en-US"/>
              <a:t>s(i) = 0 thì không thể xác định được i nên thuộc về cụm nào giữa cụm hiện tại và cụm hàng xóm của nó.</a:t>
            </a:r>
          </a:p>
          <a:p>
            <a:r>
              <a:rPr lang="en-US"/>
              <a:t>s(i) càng gần -1 thì chứng tỏ i bị phân sai cụm, nó nên thuộc về cụm hàng xóm chứ không phải cụm hiện tại.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nằm trong đoạn [-1,1].</a:t>
            </a:r>
          </a:p>
          <a:p>
            <a:r>
              <a:rPr lang="en-US"/>
              <a:t>s(i) càng gần 1 thì node i càng phù hợp với cụm mà nó được phân vào. </a:t>
            </a:r>
          </a:p>
          <a:p>
            <a:r>
              <a:rPr lang="en-US"/>
              <a:t>s(i) = 0 thì không thể xác định được i nên thuộc về cụm nào giữa cụm hiện tại và cụm hàng xóm của nó.</a:t>
            </a:r>
          </a:p>
          <a:p>
            <a:r>
              <a:rPr lang="en-US"/>
              <a:t>s(i) càng gần -1 thì chứng tỏ i bị phân sai cụm, nó nên thuộc về cụm hàng xóm chứ không phải cụm hiện tại.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8807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Nhận xét:</a:t>
            </a:r>
          </a:p>
          <a:p>
            <a:r>
              <a:rPr lang="en-US"/>
              <a:t>•	Cụm 0 có thể gồm những khách hàng đã từng mua sắm nhưng không gần đây, có thể do họ không hài lòng với sản phẩm/dịch vụ, hoặc họ có thể chỉ là những khách hàng không thường xuyên. Họ cần được thúc đẩy để tăng tần suất mua hàng.</a:t>
            </a:r>
          </a:p>
          <a:p>
            <a:r>
              <a:rPr lang="en-US"/>
              <a:t>•	Cụm 1 xuất hiện như là nhóm khách hàng "vàng" - những người không chỉ mua sắm thường xuyên mà còn chi tiêu nhiều tiền. Những khách hàng này cần được nuôi dưỡng và duy trì mối quan hệ, cũng như cần được cung cấp các ưu đãi và trải nghiệm cá nhân hóa để tăng cường lòng trung thành và tối đa hóa giá trị của họ đối với công 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2023-12-21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2023-12-21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2023-12-21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2023-12-21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2023-12-21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2023-12-21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2023-12-21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2023-12-21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2023-12-21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2023-12-21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2023-12-21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2023-12-21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21.png"/><Relationship Id="rId4" Type="http://schemas.openxmlformats.org/officeDocument/2006/relationships/image" Target="../media/image5.sv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5528869" y="-544892"/>
            <a:ext cx="3096042" cy="3147184"/>
          </a:xfrm>
          <a:custGeom>
            <a:avLst/>
            <a:gdLst/>
            <a:ahLst/>
            <a:cxnLst/>
            <a:rect l="l" t="t" r="r" b="b"/>
            <a:pathLst>
              <a:path w="3096042" h="3147184">
                <a:moveTo>
                  <a:pt x="0" y="0"/>
                </a:moveTo>
                <a:lnTo>
                  <a:pt x="3096043" y="0"/>
                </a:lnTo>
                <a:lnTo>
                  <a:pt x="3096043"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177652">
            <a:off x="-1469150" y="7117722"/>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2574853">
            <a:off x="1788046" y="8778215"/>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28700" y="562543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4215905" y="2257967"/>
            <a:ext cx="10936618" cy="2835584"/>
          </a:xfrm>
          <a:prstGeom prst="rect">
            <a:avLst/>
          </a:prstGeom>
        </p:spPr>
        <p:txBody>
          <a:bodyPr lIns="0" tIns="0" rIns="0" bIns="0" rtlCol="0" anchor="t">
            <a:spAutoFit/>
          </a:bodyPr>
          <a:lstStyle/>
          <a:p>
            <a:pPr algn="ctr">
              <a:lnSpc>
                <a:spcPts val="7328"/>
              </a:lnSpc>
            </a:pPr>
            <a:r>
              <a:rPr lang="en-US" sz="7000" dirty="0">
                <a:solidFill>
                  <a:srgbClr val="26459B"/>
                </a:solidFill>
                <a:latin typeface="Batangas"/>
              </a:rPr>
              <a:t>BÀI TOÁN PHÂN KHÚC KHÁCH HÀNG </a:t>
            </a:r>
          </a:p>
          <a:p>
            <a:pPr algn="ctr">
              <a:lnSpc>
                <a:spcPts val="7328"/>
              </a:lnSpc>
            </a:pPr>
            <a:r>
              <a:rPr lang="en-US" sz="7000" dirty="0">
                <a:solidFill>
                  <a:srgbClr val="26459B"/>
                </a:solidFill>
                <a:latin typeface="Batangas"/>
              </a:rPr>
              <a:t>VỚI THUẬT TOÁN KMEANS</a:t>
            </a:r>
          </a:p>
        </p:txBody>
      </p:sp>
      <p:sp>
        <p:nvSpPr>
          <p:cNvPr id="8" name="TextBox 8"/>
          <p:cNvSpPr txBox="1"/>
          <p:nvPr/>
        </p:nvSpPr>
        <p:spPr>
          <a:xfrm>
            <a:off x="0" y="1038225"/>
            <a:ext cx="5820282" cy="591820"/>
          </a:xfrm>
          <a:prstGeom prst="rect">
            <a:avLst/>
          </a:prstGeom>
        </p:spPr>
        <p:txBody>
          <a:bodyPr lIns="0" tIns="0" rIns="0" bIns="0" rtlCol="0" anchor="t">
            <a:spAutoFit/>
          </a:bodyPr>
          <a:lstStyle/>
          <a:p>
            <a:pPr algn="ctr">
              <a:lnSpc>
                <a:spcPts val="4639"/>
              </a:lnSpc>
            </a:pPr>
            <a:r>
              <a:rPr lang="en-US" sz="3999">
                <a:solidFill>
                  <a:srgbClr val="26459B"/>
                </a:solidFill>
                <a:latin typeface="League Spartan"/>
              </a:rPr>
              <a:t>BIG DATA</a:t>
            </a:r>
          </a:p>
        </p:txBody>
      </p:sp>
      <p:sp>
        <p:nvSpPr>
          <p:cNvPr id="9" name="TextBox 9"/>
          <p:cNvSpPr txBox="1"/>
          <p:nvPr/>
        </p:nvSpPr>
        <p:spPr>
          <a:xfrm>
            <a:off x="5699115" y="5520222"/>
            <a:ext cx="7970195" cy="2462530"/>
          </a:xfrm>
          <a:prstGeom prst="rect">
            <a:avLst/>
          </a:prstGeom>
        </p:spPr>
        <p:txBody>
          <a:bodyPr lIns="0" tIns="0" rIns="0" bIns="0" rtlCol="0" anchor="t">
            <a:spAutoFit/>
          </a:bodyPr>
          <a:lstStyle/>
          <a:p>
            <a:pPr algn="ctr">
              <a:lnSpc>
                <a:spcPts val="3919"/>
              </a:lnSpc>
            </a:pPr>
            <a:r>
              <a:rPr lang="en-US" sz="2799" dirty="0">
                <a:solidFill>
                  <a:srgbClr val="000000"/>
                </a:solidFill>
                <a:latin typeface="Cabin"/>
              </a:rPr>
              <a:t>Sinh Viên </a:t>
            </a:r>
            <a:r>
              <a:rPr lang="en-US" sz="2799" dirty="0" err="1">
                <a:solidFill>
                  <a:srgbClr val="000000"/>
                </a:solidFill>
                <a:latin typeface="Cabin"/>
              </a:rPr>
              <a:t>Thực</a:t>
            </a:r>
            <a:r>
              <a:rPr lang="en-US" sz="2799" dirty="0">
                <a:solidFill>
                  <a:srgbClr val="000000"/>
                </a:solidFill>
                <a:latin typeface="Cabin"/>
              </a:rPr>
              <a:t> </a:t>
            </a:r>
            <a:r>
              <a:rPr lang="en-US" sz="2799" dirty="0" err="1">
                <a:solidFill>
                  <a:srgbClr val="000000"/>
                </a:solidFill>
                <a:latin typeface="Cabin"/>
              </a:rPr>
              <a:t>hiện</a:t>
            </a:r>
            <a:endParaRPr lang="en-US" sz="2799" dirty="0">
              <a:solidFill>
                <a:srgbClr val="000000"/>
              </a:solidFill>
              <a:latin typeface="Cabin"/>
            </a:endParaRPr>
          </a:p>
          <a:p>
            <a:pPr>
              <a:lnSpc>
                <a:spcPts val="3919"/>
              </a:lnSpc>
              <a:spcBef>
                <a:spcPct val="0"/>
              </a:spcBef>
            </a:pPr>
            <a:r>
              <a:rPr lang="en-US" sz="2799" dirty="0" err="1">
                <a:solidFill>
                  <a:srgbClr val="000000"/>
                </a:solidFill>
                <a:latin typeface="Cabin"/>
              </a:rPr>
              <a:t>Nguyễn</a:t>
            </a:r>
            <a:r>
              <a:rPr lang="en-US" sz="2799" dirty="0">
                <a:solidFill>
                  <a:srgbClr val="000000"/>
                </a:solidFill>
                <a:latin typeface="Cabin"/>
              </a:rPr>
              <a:t> </a:t>
            </a:r>
            <a:r>
              <a:rPr lang="en-US" sz="2799" dirty="0" err="1">
                <a:solidFill>
                  <a:srgbClr val="000000"/>
                </a:solidFill>
                <a:latin typeface="Cabin"/>
              </a:rPr>
              <a:t>Quốc</a:t>
            </a:r>
            <a:r>
              <a:rPr lang="en-US" sz="2799" dirty="0">
                <a:solidFill>
                  <a:srgbClr val="000000"/>
                </a:solidFill>
                <a:latin typeface="Cabin"/>
              </a:rPr>
              <a:t> Khánh                          20521452</a:t>
            </a:r>
          </a:p>
          <a:p>
            <a:pPr>
              <a:lnSpc>
                <a:spcPts val="3919"/>
              </a:lnSpc>
              <a:spcBef>
                <a:spcPct val="0"/>
              </a:spcBef>
            </a:pPr>
            <a:r>
              <a:rPr lang="en-US" sz="2799" dirty="0">
                <a:solidFill>
                  <a:srgbClr val="000000"/>
                </a:solidFill>
                <a:latin typeface="Cabin"/>
              </a:rPr>
              <a:t>Bùi Thị Thanh Ngân                             20521643</a:t>
            </a:r>
          </a:p>
          <a:p>
            <a:pPr>
              <a:lnSpc>
                <a:spcPts val="3919"/>
              </a:lnSpc>
              <a:spcBef>
                <a:spcPct val="0"/>
              </a:spcBef>
            </a:pPr>
            <a:r>
              <a:rPr lang="en-US" sz="2799" dirty="0" err="1">
                <a:solidFill>
                  <a:srgbClr val="000000"/>
                </a:solidFill>
                <a:latin typeface="Cabin"/>
              </a:rPr>
              <a:t>Nguyễn</a:t>
            </a:r>
            <a:r>
              <a:rPr lang="en-US" sz="2799" dirty="0">
                <a:solidFill>
                  <a:srgbClr val="000000"/>
                </a:solidFill>
                <a:latin typeface="Cabin"/>
              </a:rPr>
              <a:t> Thị </a:t>
            </a:r>
            <a:r>
              <a:rPr lang="en-US" sz="2799" dirty="0" err="1">
                <a:solidFill>
                  <a:srgbClr val="000000"/>
                </a:solidFill>
                <a:latin typeface="Cabin"/>
              </a:rPr>
              <a:t>Phương</a:t>
            </a:r>
            <a:r>
              <a:rPr lang="en-US" sz="2799" dirty="0">
                <a:solidFill>
                  <a:srgbClr val="000000"/>
                </a:solidFill>
                <a:latin typeface="Cabin"/>
              </a:rPr>
              <a:t> Nhi                     19520814</a:t>
            </a:r>
          </a:p>
          <a:p>
            <a:pPr>
              <a:lnSpc>
                <a:spcPts val="3919"/>
              </a:lnSpc>
              <a:spcBef>
                <a:spcPct val="0"/>
              </a:spcBef>
            </a:pPr>
            <a:r>
              <a:rPr lang="en-US" sz="2799" dirty="0" err="1">
                <a:solidFill>
                  <a:srgbClr val="000000"/>
                </a:solidFill>
                <a:latin typeface="Cabin"/>
              </a:rPr>
              <a:t>Phạm</a:t>
            </a:r>
            <a:r>
              <a:rPr lang="en-US" sz="2799" dirty="0">
                <a:solidFill>
                  <a:srgbClr val="000000"/>
                </a:solidFill>
                <a:latin typeface="Cabin"/>
              </a:rPr>
              <a:t> Lê </a:t>
            </a:r>
            <a:r>
              <a:rPr lang="en-US" sz="2799" dirty="0" err="1">
                <a:solidFill>
                  <a:srgbClr val="000000"/>
                </a:solidFill>
                <a:latin typeface="Cabin"/>
              </a:rPr>
              <a:t>Trưởng</a:t>
            </a:r>
            <a:r>
              <a:rPr lang="en-US" sz="2799" dirty="0">
                <a:solidFill>
                  <a:srgbClr val="000000"/>
                </a:solidFill>
                <a:latin typeface="Cabin"/>
              </a:rPr>
              <a:t>                                  20522090</a:t>
            </a:r>
          </a:p>
        </p:txBody>
      </p:sp>
      <p:sp>
        <p:nvSpPr>
          <p:cNvPr id="10" name="TextBox 10"/>
          <p:cNvSpPr txBox="1"/>
          <p:nvPr/>
        </p:nvSpPr>
        <p:spPr>
          <a:xfrm>
            <a:off x="6761005" y="8627888"/>
            <a:ext cx="5846417" cy="1030090"/>
          </a:xfrm>
          <a:prstGeom prst="rect">
            <a:avLst/>
          </a:prstGeom>
        </p:spPr>
        <p:txBody>
          <a:bodyPr lIns="0" tIns="0" rIns="0" bIns="0" rtlCol="0" anchor="t">
            <a:spAutoFit/>
          </a:bodyPr>
          <a:lstStyle/>
          <a:p>
            <a:pPr algn="ctr">
              <a:lnSpc>
                <a:spcPts val="4200"/>
              </a:lnSpc>
              <a:spcBef>
                <a:spcPct val="0"/>
              </a:spcBef>
            </a:pPr>
            <a:r>
              <a:rPr lang="en-US" sz="3000" u="sng" dirty="0" err="1">
                <a:solidFill>
                  <a:srgbClr val="1A3272"/>
                </a:solidFill>
                <a:latin typeface="Arimo"/>
              </a:rPr>
              <a:t>Lớp</a:t>
            </a:r>
            <a:r>
              <a:rPr lang="en-US" sz="3000" u="sng" dirty="0">
                <a:solidFill>
                  <a:srgbClr val="1A3272"/>
                </a:solidFill>
                <a:latin typeface="Arimo"/>
              </a:rPr>
              <a:t> : IS405.O11.HTCL</a:t>
            </a:r>
          </a:p>
          <a:p>
            <a:pPr algn="ctr">
              <a:lnSpc>
                <a:spcPts val="4200"/>
              </a:lnSpc>
              <a:spcBef>
                <a:spcPct val="0"/>
              </a:spcBef>
            </a:pPr>
            <a:r>
              <a:rPr lang="en-US" sz="3000" u="sng" dirty="0">
                <a:solidFill>
                  <a:srgbClr val="1A3272"/>
                </a:solidFill>
                <a:latin typeface="Arimo"/>
              </a:rPr>
              <a:t>GVHD: </a:t>
            </a:r>
            <a:r>
              <a:rPr lang="en-US" sz="3000" u="sng" dirty="0" err="1">
                <a:solidFill>
                  <a:srgbClr val="1A3272"/>
                </a:solidFill>
                <a:latin typeface="Arimo"/>
              </a:rPr>
              <a:t>ThS</a:t>
            </a:r>
            <a:r>
              <a:rPr lang="en-US" sz="3000" u="sng" dirty="0">
                <a:solidFill>
                  <a:srgbClr val="1A3272"/>
                </a:solidFill>
                <a:latin typeface="Arimo"/>
              </a:rPr>
              <a:t>. </a:t>
            </a:r>
            <a:r>
              <a:rPr lang="en-US" sz="3000" u="sng" dirty="0" err="1">
                <a:solidFill>
                  <a:srgbClr val="1A3272"/>
                </a:solidFill>
                <a:latin typeface="Arimo"/>
              </a:rPr>
              <a:t>Nguyễn</a:t>
            </a:r>
            <a:r>
              <a:rPr lang="en-US" sz="3000" u="sng" dirty="0">
                <a:solidFill>
                  <a:srgbClr val="1A3272"/>
                </a:solidFill>
                <a:latin typeface="Arimo"/>
              </a:rPr>
              <a:t> </a:t>
            </a:r>
            <a:r>
              <a:rPr lang="en-US" sz="3000" u="sng" dirty="0" err="1">
                <a:solidFill>
                  <a:srgbClr val="1A3272"/>
                </a:solidFill>
                <a:latin typeface="Arimo"/>
              </a:rPr>
              <a:t>Hồ</a:t>
            </a:r>
            <a:r>
              <a:rPr lang="en-US" sz="3000" u="sng" dirty="0">
                <a:solidFill>
                  <a:srgbClr val="1A3272"/>
                </a:solidFill>
                <a:latin typeface="Arimo"/>
              </a:rPr>
              <a:t> Duy Tri</a:t>
            </a:r>
          </a:p>
        </p:txBody>
      </p:sp>
      <p:sp>
        <p:nvSpPr>
          <p:cNvPr id="11" name="Freeform 11"/>
          <p:cNvSpPr/>
          <p:nvPr/>
        </p:nvSpPr>
        <p:spPr>
          <a:xfrm>
            <a:off x="14640696" y="6968776"/>
            <a:ext cx="3647304" cy="3318224"/>
          </a:xfrm>
          <a:custGeom>
            <a:avLst/>
            <a:gdLst/>
            <a:ahLst/>
            <a:cxnLst/>
            <a:rect l="l" t="t" r="r" b="b"/>
            <a:pathLst>
              <a:path w="3647304" h="3318224">
                <a:moveTo>
                  <a:pt x="0" y="0"/>
                </a:moveTo>
                <a:lnTo>
                  <a:pt x="3647304" y="0"/>
                </a:lnTo>
                <a:lnTo>
                  <a:pt x="3647304" y="3318224"/>
                </a:lnTo>
                <a:lnTo>
                  <a:pt x="0" y="3318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rot="-8177652">
            <a:off x="-2628900" y="8031060"/>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574853">
            <a:off x="-647521" y="8880327"/>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562543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4123043" y="2605260"/>
            <a:ext cx="10032389" cy="5860706"/>
          </a:xfrm>
          <a:custGeom>
            <a:avLst/>
            <a:gdLst/>
            <a:ahLst/>
            <a:cxnLst/>
            <a:rect l="l" t="t" r="r" b="b"/>
            <a:pathLst>
              <a:path w="10032389" h="5860706">
                <a:moveTo>
                  <a:pt x="0" y="0"/>
                </a:moveTo>
                <a:lnTo>
                  <a:pt x="10032389" y="0"/>
                </a:lnTo>
                <a:lnTo>
                  <a:pt x="10032389" y="5860705"/>
                </a:lnTo>
                <a:lnTo>
                  <a:pt x="0" y="5860705"/>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1028700" y="177537"/>
            <a:ext cx="727814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Tiền xử lý dữ liệu</a:t>
            </a:r>
          </a:p>
        </p:txBody>
      </p:sp>
      <p:sp>
        <p:nvSpPr>
          <p:cNvPr id="8" name="TextBox 8"/>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1028700" y="1655383"/>
            <a:ext cx="10042591" cy="563809"/>
          </a:xfrm>
          <a:prstGeom prst="rect">
            <a:avLst/>
          </a:prstGeom>
        </p:spPr>
        <p:txBody>
          <a:bodyPr lIns="0" tIns="0" rIns="0" bIns="0" rtlCol="0" anchor="t">
            <a:spAutoFit/>
          </a:bodyPr>
          <a:lstStyle/>
          <a:p>
            <a:pPr algn="ctr">
              <a:lnSpc>
                <a:spcPts val="4759"/>
              </a:lnSpc>
            </a:pPr>
            <a:r>
              <a:rPr lang="en-US" sz="3500" dirty="0" err="1">
                <a:solidFill>
                  <a:srgbClr val="000000"/>
                </a:solidFill>
                <a:latin typeface="Arimo"/>
              </a:rPr>
              <a:t>Đọc</a:t>
            </a:r>
            <a:r>
              <a:rPr lang="en-US" sz="3500" dirty="0">
                <a:solidFill>
                  <a:srgbClr val="000000"/>
                </a:solidFill>
                <a:latin typeface="Arimo"/>
              </a:rPr>
              <a:t> Schema </a:t>
            </a:r>
            <a:r>
              <a:rPr lang="en-US" sz="3500" dirty="0" err="1">
                <a:solidFill>
                  <a:srgbClr val="000000"/>
                </a:solidFill>
                <a:latin typeface="Arimo"/>
              </a:rPr>
              <a:t>dữ</a:t>
            </a:r>
            <a:r>
              <a:rPr lang="en-US" sz="3500" dirty="0">
                <a:solidFill>
                  <a:srgbClr val="000000"/>
                </a:solidFill>
                <a:latin typeface="Arimo"/>
              </a:rPr>
              <a:t> </a:t>
            </a:r>
            <a:r>
              <a:rPr lang="en-US" sz="3500" dirty="0" err="1">
                <a:solidFill>
                  <a:srgbClr val="000000"/>
                </a:solidFill>
                <a:latin typeface="Arimo"/>
              </a:rPr>
              <a:t>liệu</a:t>
            </a:r>
            <a:r>
              <a:rPr lang="en-US" sz="3500" dirty="0">
                <a:solidFill>
                  <a:srgbClr val="000000"/>
                </a:solidFill>
                <a:latin typeface="Arimo"/>
              </a:rPr>
              <a:t> </a:t>
            </a:r>
            <a:r>
              <a:rPr lang="en-US" sz="3500" dirty="0" err="1">
                <a:solidFill>
                  <a:srgbClr val="000000"/>
                </a:solidFill>
                <a:latin typeface="Arimo"/>
              </a:rPr>
              <a:t>trước</a:t>
            </a:r>
            <a:r>
              <a:rPr lang="en-US" sz="3500" dirty="0">
                <a:solidFill>
                  <a:srgbClr val="000000"/>
                </a:solidFill>
                <a:latin typeface="Arimo"/>
              </a:rPr>
              <a:t> </a:t>
            </a:r>
            <a:r>
              <a:rPr lang="en-US" sz="3500" dirty="0" err="1">
                <a:solidFill>
                  <a:srgbClr val="000000"/>
                </a:solidFill>
                <a:latin typeface="Arimo"/>
              </a:rPr>
              <a:t>khi</a:t>
            </a:r>
            <a:r>
              <a:rPr lang="en-US" sz="3500" dirty="0">
                <a:solidFill>
                  <a:srgbClr val="000000"/>
                </a:solidFill>
                <a:latin typeface="Arimo"/>
              </a:rPr>
              <a:t> </a:t>
            </a:r>
            <a:r>
              <a:rPr lang="en-US" sz="3500" dirty="0" err="1">
                <a:solidFill>
                  <a:srgbClr val="000000"/>
                </a:solidFill>
                <a:latin typeface="Arimo"/>
              </a:rPr>
              <a:t>tiến</a:t>
            </a:r>
            <a:r>
              <a:rPr lang="en-US" sz="3500" dirty="0">
                <a:solidFill>
                  <a:srgbClr val="000000"/>
                </a:solidFill>
                <a:latin typeface="Arimo"/>
              </a:rPr>
              <a:t> </a:t>
            </a:r>
            <a:r>
              <a:rPr lang="en-US" sz="3500" dirty="0" err="1">
                <a:solidFill>
                  <a:srgbClr val="000000"/>
                </a:solidFill>
                <a:latin typeface="Arimo"/>
              </a:rPr>
              <a:t>hành</a:t>
            </a:r>
            <a:r>
              <a:rPr lang="en-US" sz="3500" dirty="0">
                <a:solidFill>
                  <a:srgbClr val="000000"/>
                </a:solidFill>
                <a:latin typeface="Arimo"/>
              </a:rPr>
              <a:t> </a:t>
            </a:r>
            <a:r>
              <a:rPr lang="en-US" sz="3500" dirty="0" err="1">
                <a:solidFill>
                  <a:srgbClr val="000000"/>
                </a:solidFill>
                <a:latin typeface="Arimo"/>
              </a:rPr>
              <a:t>tiền</a:t>
            </a:r>
            <a:r>
              <a:rPr lang="en-US" sz="3500" dirty="0">
                <a:solidFill>
                  <a:srgbClr val="000000"/>
                </a:solidFill>
                <a:latin typeface="Arimo"/>
              </a:rPr>
              <a:t> </a:t>
            </a:r>
            <a:r>
              <a:rPr lang="en-US" sz="3500" dirty="0" err="1">
                <a:solidFill>
                  <a:srgbClr val="000000"/>
                </a:solidFill>
                <a:latin typeface="Arimo"/>
              </a:rPr>
              <a:t>xử</a:t>
            </a:r>
            <a:r>
              <a:rPr lang="en-US" sz="3500" dirty="0">
                <a:solidFill>
                  <a:srgbClr val="000000"/>
                </a:solidFill>
                <a:latin typeface="Arimo"/>
              </a:rPr>
              <a:t> </a:t>
            </a:r>
            <a:r>
              <a:rPr lang="en-US" sz="3500" dirty="0" err="1">
                <a:solidFill>
                  <a:srgbClr val="000000"/>
                </a:solidFill>
                <a:latin typeface="Arimo"/>
              </a:rPr>
              <a:t>lý</a:t>
            </a:r>
            <a:r>
              <a:rPr lang="en-US" sz="3500" dirty="0">
                <a:solidFill>
                  <a:srgbClr val="000000"/>
                </a:solidFill>
                <a:latin typeface="Arimo"/>
              </a:rPr>
              <a:t>:</a:t>
            </a:r>
          </a:p>
        </p:txBody>
      </p:sp>
      <p:sp>
        <p:nvSpPr>
          <p:cNvPr id="10" name="TextBox 10"/>
          <p:cNvSpPr txBox="1"/>
          <p:nvPr/>
        </p:nvSpPr>
        <p:spPr>
          <a:xfrm>
            <a:off x="3835706" y="8827915"/>
            <a:ext cx="10626113" cy="1066800"/>
          </a:xfrm>
          <a:prstGeom prst="rect">
            <a:avLst/>
          </a:prstGeom>
        </p:spPr>
        <p:txBody>
          <a:bodyPr lIns="0" tIns="0" rIns="0" bIns="0" rtlCol="0" anchor="t">
            <a:spAutoFit/>
          </a:bodyPr>
          <a:lstStyle/>
          <a:p>
            <a:pPr>
              <a:lnSpc>
                <a:spcPts val="4200"/>
              </a:lnSpc>
            </a:pPr>
            <a:r>
              <a:rPr lang="en-US" sz="3400" dirty="0">
                <a:solidFill>
                  <a:srgbClr val="13224B"/>
                </a:solidFill>
                <a:latin typeface="Arimo Bold"/>
              </a:rPr>
              <a:t>=&gt; </a:t>
            </a:r>
            <a:r>
              <a:rPr lang="en-US" sz="3400" dirty="0" err="1">
                <a:solidFill>
                  <a:srgbClr val="13224B"/>
                </a:solidFill>
                <a:latin typeface="Arimo Bold"/>
              </a:rPr>
              <a:t>Nhận</a:t>
            </a:r>
            <a:r>
              <a:rPr lang="en-US" sz="3400" dirty="0">
                <a:solidFill>
                  <a:srgbClr val="13224B"/>
                </a:solidFill>
                <a:latin typeface="Arimo Bold"/>
              </a:rPr>
              <a:t> </a:t>
            </a:r>
            <a:r>
              <a:rPr lang="en-US" sz="3400" dirty="0" err="1">
                <a:solidFill>
                  <a:srgbClr val="13224B"/>
                </a:solidFill>
                <a:latin typeface="Arimo Bold"/>
              </a:rPr>
              <a:t>thấy</a:t>
            </a:r>
            <a:r>
              <a:rPr lang="en-US" sz="3400" dirty="0">
                <a:solidFill>
                  <a:srgbClr val="13224B"/>
                </a:solidFill>
                <a:latin typeface="Arimo Bold"/>
              </a:rPr>
              <a:t> </a:t>
            </a:r>
            <a:r>
              <a:rPr lang="en-US" sz="3400" dirty="0" err="1">
                <a:solidFill>
                  <a:srgbClr val="13224B"/>
                </a:solidFill>
                <a:latin typeface="Arimo Bold"/>
              </a:rPr>
              <a:t>các</a:t>
            </a:r>
            <a:r>
              <a:rPr lang="en-US" sz="3400" dirty="0">
                <a:solidFill>
                  <a:srgbClr val="13224B"/>
                </a:solidFill>
                <a:latin typeface="Arimo Bold"/>
              </a:rPr>
              <a:t> </a:t>
            </a:r>
            <a:r>
              <a:rPr lang="en-US" sz="3400" dirty="0" err="1">
                <a:solidFill>
                  <a:srgbClr val="13224B"/>
                </a:solidFill>
                <a:latin typeface="Arimo Bold"/>
              </a:rPr>
              <a:t>cột</a:t>
            </a:r>
            <a:r>
              <a:rPr lang="en-US" sz="3400" dirty="0">
                <a:solidFill>
                  <a:srgbClr val="13224B"/>
                </a:solidFill>
                <a:latin typeface="Arimo Bold"/>
              </a:rPr>
              <a:t> </a:t>
            </a:r>
            <a:r>
              <a:rPr lang="en-US" sz="3400" dirty="0" err="1">
                <a:solidFill>
                  <a:srgbClr val="13224B"/>
                </a:solidFill>
                <a:latin typeface="Arimo Bold"/>
              </a:rPr>
              <a:t>dữ</a:t>
            </a:r>
            <a:r>
              <a:rPr lang="en-US" sz="3400" dirty="0">
                <a:solidFill>
                  <a:srgbClr val="13224B"/>
                </a:solidFill>
                <a:latin typeface="Arimo Bold"/>
              </a:rPr>
              <a:t> </a:t>
            </a:r>
            <a:r>
              <a:rPr lang="en-US" sz="3400" dirty="0" err="1">
                <a:solidFill>
                  <a:srgbClr val="13224B"/>
                </a:solidFill>
                <a:latin typeface="Arimo Bold"/>
              </a:rPr>
              <a:t>liệu</a:t>
            </a:r>
            <a:r>
              <a:rPr lang="en-US" sz="3400" dirty="0">
                <a:solidFill>
                  <a:srgbClr val="13224B"/>
                </a:solidFill>
                <a:latin typeface="Arimo Bold"/>
              </a:rPr>
              <a:t> </a:t>
            </a:r>
            <a:r>
              <a:rPr lang="en-US" sz="3400" dirty="0" err="1">
                <a:solidFill>
                  <a:srgbClr val="13224B"/>
                </a:solidFill>
                <a:latin typeface="Arimo Bold"/>
              </a:rPr>
              <a:t>có</a:t>
            </a:r>
            <a:r>
              <a:rPr lang="en-US" sz="3400" dirty="0">
                <a:solidFill>
                  <a:srgbClr val="13224B"/>
                </a:solidFill>
                <a:latin typeface="Arimo Bold"/>
              </a:rPr>
              <a:t> </a:t>
            </a:r>
            <a:r>
              <a:rPr lang="en-US" sz="3400" dirty="0" err="1">
                <a:solidFill>
                  <a:srgbClr val="13224B"/>
                </a:solidFill>
                <a:latin typeface="Arimo Bold"/>
              </a:rPr>
              <a:t>thể</a:t>
            </a:r>
            <a:r>
              <a:rPr lang="en-US" sz="3400" dirty="0">
                <a:solidFill>
                  <a:srgbClr val="13224B"/>
                </a:solidFill>
                <a:latin typeface="Arimo Bold"/>
              </a:rPr>
              <a:t> </a:t>
            </a:r>
            <a:r>
              <a:rPr lang="en-US" sz="3400" dirty="0" err="1">
                <a:solidFill>
                  <a:srgbClr val="13224B"/>
                </a:solidFill>
                <a:latin typeface="Arimo Bold"/>
              </a:rPr>
              <a:t>có</a:t>
            </a:r>
            <a:r>
              <a:rPr lang="en-US" sz="3400" dirty="0">
                <a:solidFill>
                  <a:srgbClr val="13224B"/>
                </a:solidFill>
                <a:latin typeface="Arimo Bold"/>
              </a:rPr>
              <a:t> </a:t>
            </a:r>
            <a:r>
              <a:rPr lang="en-US" sz="3400" dirty="0" err="1">
                <a:solidFill>
                  <a:srgbClr val="13224B"/>
                </a:solidFill>
                <a:latin typeface="Arimo Bold"/>
              </a:rPr>
              <a:t>giá</a:t>
            </a:r>
            <a:r>
              <a:rPr lang="en-US" sz="3400" dirty="0">
                <a:solidFill>
                  <a:srgbClr val="13224B"/>
                </a:solidFill>
                <a:latin typeface="Arimo Bold"/>
              </a:rPr>
              <a:t> </a:t>
            </a:r>
            <a:r>
              <a:rPr lang="en-US" sz="3400" dirty="0" err="1">
                <a:solidFill>
                  <a:srgbClr val="13224B"/>
                </a:solidFill>
                <a:latin typeface="Arimo Bold"/>
              </a:rPr>
              <a:t>trị</a:t>
            </a:r>
            <a:r>
              <a:rPr lang="en-US" sz="3400" dirty="0">
                <a:solidFill>
                  <a:srgbClr val="13224B"/>
                </a:solidFill>
                <a:latin typeface="Arimo Bold"/>
              </a:rPr>
              <a:t> </a:t>
            </a:r>
            <a:r>
              <a:rPr lang="en-US" sz="3400" dirty="0" err="1">
                <a:solidFill>
                  <a:srgbClr val="13224B"/>
                </a:solidFill>
                <a:latin typeface="Arimo Bold"/>
              </a:rPr>
              <a:t>rỗng</a:t>
            </a:r>
            <a:r>
              <a:rPr lang="en-US" sz="3400" dirty="0">
                <a:solidFill>
                  <a:srgbClr val="13224B"/>
                </a:solidFill>
                <a:latin typeface="Arimo Bold"/>
              </a:rPr>
              <a:t> </a:t>
            </a:r>
            <a:r>
              <a:rPr lang="en-US" sz="3400" dirty="0" err="1">
                <a:solidFill>
                  <a:srgbClr val="13224B"/>
                </a:solidFill>
                <a:latin typeface="Arimo Bold"/>
              </a:rPr>
              <a:t>và</a:t>
            </a:r>
            <a:r>
              <a:rPr lang="en-US" sz="3400" dirty="0">
                <a:solidFill>
                  <a:srgbClr val="13224B"/>
                </a:solidFill>
                <a:latin typeface="Arimo Bold"/>
              </a:rPr>
              <a:t> </a:t>
            </a:r>
            <a:r>
              <a:rPr lang="en-US" sz="3400" dirty="0" err="1">
                <a:solidFill>
                  <a:srgbClr val="13224B"/>
                </a:solidFill>
                <a:latin typeface="Arimo Bold"/>
              </a:rPr>
              <a:t>kiểu</a:t>
            </a:r>
            <a:r>
              <a:rPr lang="en-US" sz="3400" dirty="0">
                <a:solidFill>
                  <a:srgbClr val="13224B"/>
                </a:solidFill>
                <a:latin typeface="Arimo Bold"/>
              </a:rPr>
              <a:t> </a:t>
            </a:r>
            <a:r>
              <a:rPr lang="en-US" sz="3400" dirty="0" err="1">
                <a:solidFill>
                  <a:srgbClr val="13224B"/>
                </a:solidFill>
                <a:latin typeface="Arimo Bold"/>
              </a:rPr>
              <a:t>dữ</a:t>
            </a:r>
            <a:r>
              <a:rPr lang="en-US" sz="3400" dirty="0">
                <a:solidFill>
                  <a:srgbClr val="13224B"/>
                </a:solidFill>
                <a:latin typeface="Arimo Bold"/>
              </a:rPr>
              <a:t> </a:t>
            </a:r>
            <a:r>
              <a:rPr lang="en-US" sz="3400" dirty="0" err="1">
                <a:solidFill>
                  <a:srgbClr val="13224B"/>
                </a:solidFill>
                <a:latin typeface="Arimo Bold"/>
              </a:rPr>
              <a:t>liệu</a:t>
            </a:r>
            <a:r>
              <a:rPr lang="en-US" sz="3400" dirty="0">
                <a:solidFill>
                  <a:srgbClr val="13224B"/>
                </a:solidFill>
                <a:latin typeface="Arimo Bold"/>
              </a:rPr>
              <a:t> </a:t>
            </a:r>
            <a:r>
              <a:rPr lang="en-US" sz="3400" dirty="0" err="1">
                <a:solidFill>
                  <a:srgbClr val="13224B"/>
                </a:solidFill>
                <a:latin typeface="Arimo Bold"/>
              </a:rPr>
              <a:t>hiện</a:t>
            </a:r>
            <a:r>
              <a:rPr lang="en-US" sz="3400" dirty="0">
                <a:solidFill>
                  <a:srgbClr val="13224B"/>
                </a:solidFill>
                <a:latin typeface="Arimo Bold"/>
              </a:rPr>
              <a:t> </a:t>
            </a:r>
            <a:r>
              <a:rPr lang="en-US" sz="3400" dirty="0" err="1">
                <a:solidFill>
                  <a:srgbClr val="13224B"/>
                </a:solidFill>
                <a:latin typeface="Arimo Bold"/>
              </a:rPr>
              <a:t>tại</a:t>
            </a:r>
            <a:r>
              <a:rPr lang="en-US" sz="3400" dirty="0">
                <a:solidFill>
                  <a:srgbClr val="13224B"/>
                </a:solidFill>
                <a:latin typeface="Arimo Bold"/>
              </a:rPr>
              <a:t> </a:t>
            </a:r>
            <a:r>
              <a:rPr lang="en-US" sz="3400" dirty="0" err="1">
                <a:solidFill>
                  <a:srgbClr val="13224B"/>
                </a:solidFill>
                <a:latin typeface="Arimo Bold"/>
              </a:rPr>
              <a:t>của</a:t>
            </a:r>
            <a:r>
              <a:rPr lang="en-US" sz="3400" dirty="0">
                <a:solidFill>
                  <a:srgbClr val="13224B"/>
                </a:solidFill>
                <a:latin typeface="Arimo Bold"/>
              </a:rPr>
              <a:t> </a:t>
            </a:r>
            <a:r>
              <a:rPr lang="en-US" sz="3400" dirty="0" err="1">
                <a:solidFill>
                  <a:srgbClr val="13224B"/>
                </a:solidFill>
                <a:latin typeface="Arimo Bold"/>
              </a:rPr>
              <a:t>InvoiceDate</a:t>
            </a:r>
            <a:r>
              <a:rPr lang="en-US" sz="3400" dirty="0">
                <a:solidFill>
                  <a:srgbClr val="13224B"/>
                </a:solidFill>
                <a:latin typeface="Arimo Bold"/>
              </a:rPr>
              <a:t> </a:t>
            </a:r>
            <a:r>
              <a:rPr lang="en-US" sz="3400" dirty="0" err="1">
                <a:solidFill>
                  <a:srgbClr val="13224B"/>
                </a:solidFill>
                <a:latin typeface="Arimo Bold"/>
              </a:rPr>
              <a:t>là</a:t>
            </a:r>
            <a:r>
              <a:rPr lang="en-US" sz="3400" dirty="0">
                <a:solidFill>
                  <a:srgbClr val="13224B"/>
                </a:solidFill>
                <a:latin typeface="Arimo Bold"/>
              </a:rPr>
              <a:t> String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rot="-8177652">
            <a:off x="-2628900" y="8031060"/>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574853">
            <a:off x="-647521" y="8880327"/>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562543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4653445" y="3186227"/>
            <a:ext cx="8971586" cy="6691921"/>
          </a:xfrm>
          <a:custGeom>
            <a:avLst/>
            <a:gdLst/>
            <a:ahLst/>
            <a:cxnLst/>
            <a:rect l="l" t="t" r="r" b="b"/>
            <a:pathLst>
              <a:path w="8971586" h="6691921">
                <a:moveTo>
                  <a:pt x="0" y="0"/>
                </a:moveTo>
                <a:lnTo>
                  <a:pt x="8971585" y="0"/>
                </a:lnTo>
                <a:lnTo>
                  <a:pt x="8971585" y="6691921"/>
                </a:lnTo>
                <a:lnTo>
                  <a:pt x="0" y="6691921"/>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1028700" y="177537"/>
            <a:ext cx="727814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Tiền xử lý dữ liệu</a:t>
            </a:r>
          </a:p>
        </p:txBody>
      </p:sp>
      <p:sp>
        <p:nvSpPr>
          <p:cNvPr id="8" name="TextBox 8"/>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1028700" y="1655383"/>
            <a:ext cx="16230600" cy="1199515"/>
          </a:xfrm>
          <a:prstGeom prst="rect">
            <a:avLst/>
          </a:prstGeom>
        </p:spPr>
        <p:txBody>
          <a:bodyPr lIns="0" tIns="0" rIns="0" bIns="0" rtlCol="0" anchor="t">
            <a:spAutoFit/>
          </a:bodyPr>
          <a:lstStyle/>
          <a:p>
            <a:pPr>
              <a:lnSpc>
                <a:spcPts val="4759"/>
              </a:lnSpc>
            </a:pPr>
            <a:r>
              <a:rPr lang="en-US" sz="3500" dirty="0" err="1">
                <a:solidFill>
                  <a:srgbClr val="000000"/>
                </a:solidFill>
                <a:latin typeface="Arimo"/>
              </a:rPr>
              <a:t>Tiến</a:t>
            </a:r>
            <a:r>
              <a:rPr lang="en-US" sz="3500" dirty="0">
                <a:solidFill>
                  <a:srgbClr val="000000"/>
                </a:solidFill>
                <a:latin typeface="Arimo"/>
              </a:rPr>
              <a:t> </a:t>
            </a:r>
            <a:r>
              <a:rPr lang="en-US" sz="3500" dirty="0" err="1">
                <a:solidFill>
                  <a:srgbClr val="000000"/>
                </a:solidFill>
                <a:latin typeface="Arimo"/>
              </a:rPr>
              <a:t>hành</a:t>
            </a:r>
            <a:r>
              <a:rPr lang="en-US" sz="3500" dirty="0">
                <a:solidFill>
                  <a:srgbClr val="000000"/>
                </a:solidFill>
                <a:latin typeface="Arimo"/>
              </a:rPr>
              <a:t> </a:t>
            </a:r>
            <a:r>
              <a:rPr lang="en-US" sz="3500" dirty="0" err="1">
                <a:solidFill>
                  <a:srgbClr val="000000"/>
                </a:solidFill>
                <a:latin typeface="Arimo"/>
              </a:rPr>
              <a:t>xóa</a:t>
            </a:r>
            <a:r>
              <a:rPr lang="en-US" sz="3500" dirty="0">
                <a:solidFill>
                  <a:srgbClr val="000000"/>
                </a:solidFill>
                <a:latin typeface="Arimo"/>
              </a:rPr>
              <a:t> </a:t>
            </a:r>
            <a:r>
              <a:rPr lang="en-US" sz="3500" dirty="0" err="1">
                <a:solidFill>
                  <a:srgbClr val="000000"/>
                </a:solidFill>
                <a:latin typeface="Arimo"/>
              </a:rPr>
              <a:t>các</a:t>
            </a:r>
            <a:r>
              <a:rPr lang="en-US" sz="3500" dirty="0">
                <a:solidFill>
                  <a:srgbClr val="000000"/>
                </a:solidFill>
                <a:latin typeface="Arimo"/>
              </a:rPr>
              <a:t> </a:t>
            </a:r>
            <a:r>
              <a:rPr lang="en-US" sz="3500" dirty="0" err="1">
                <a:solidFill>
                  <a:srgbClr val="000000"/>
                </a:solidFill>
                <a:latin typeface="Arimo"/>
              </a:rPr>
              <a:t>dữ</a:t>
            </a:r>
            <a:r>
              <a:rPr lang="en-US" sz="3500" dirty="0">
                <a:solidFill>
                  <a:srgbClr val="000000"/>
                </a:solidFill>
                <a:latin typeface="Arimo"/>
              </a:rPr>
              <a:t> </a:t>
            </a:r>
            <a:r>
              <a:rPr lang="en-US" sz="3500" dirty="0" err="1">
                <a:solidFill>
                  <a:srgbClr val="000000"/>
                </a:solidFill>
                <a:latin typeface="Arimo"/>
              </a:rPr>
              <a:t>liệu</a:t>
            </a:r>
            <a:r>
              <a:rPr lang="en-US" sz="3500" dirty="0">
                <a:solidFill>
                  <a:srgbClr val="000000"/>
                </a:solidFill>
                <a:latin typeface="Arimo"/>
              </a:rPr>
              <a:t> </a:t>
            </a:r>
            <a:r>
              <a:rPr lang="en-US" sz="3500" dirty="0" err="1">
                <a:solidFill>
                  <a:srgbClr val="000000"/>
                </a:solidFill>
                <a:latin typeface="Arimo"/>
              </a:rPr>
              <a:t>rỗng</a:t>
            </a:r>
            <a:r>
              <a:rPr lang="en-US" sz="3500" dirty="0">
                <a:solidFill>
                  <a:srgbClr val="000000"/>
                </a:solidFill>
                <a:latin typeface="Arimo"/>
              </a:rPr>
              <a:t> </a:t>
            </a:r>
            <a:r>
              <a:rPr lang="en-US" sz="3500" dirty="0" err="1">
                <a:solidFill>
                  <a:srgbClr val="000000"/>
                </a:solidFill>
                <a:latin typeface="Arimo"/>
              </a:rPr>
              <a:t>cũng</a:t>
            </a:r>
            <a:r>
              <a:rPr lang="en-US" sz="3500" dirty="0">
                <a:solidFill>
                  <a:srgbClr val="000000"/>
                </a:solidFill>
                <a:latin typeface="Arimo"/>
              </a:rPr>
              <a:t> </a:t>
            </a:r>
            <a:r>
              <a:rPr lang="en-US" sz="3500" dirty="0" err="1">
                <a:solidFill>
                  <a:srgbClr val="000000"/>
                </a:solidFill>
                <a:latin typeface="Arimo"/>
              </a:rPr>
              <a:t>như</a:t>
            </a:r>
            <a:r>
              <a:rPr lang="en-US" sz="3500" dirty="0">
                <a:solidFill>
                  <a:srgbClr val="000000"/>
                </a:solidFill>
                <a:latin typeface="Arimo"/>
              </a:rPr>
              <a:t> </a:t>
            </a:r>
            <a:r>
              <a:rPr lang="en-US" sz="3500" dirty="0" err="1">
                <a:solidFill>
                  <a:srgbClr val="000000"/>
                </a:solidFill>
                <a:latin typeface="Arimo"/>
              </a:rPr>
              <a:t>dữ</a:t>
            </a:r>
            <a:r>
              <a:rPr lang="en-US" sz="3500" dirty="0">
                <a:solidFill>
                  <a:srgbClr val="000000"/>
                </a:solidFill>
                <a:latin typeface="Arimo"/>
              </a:rPr>
              <a:t> </a:t>
            </a:r>
            <a:r>
              <a:rPr lang="en-US" sz="3500" dirty="0" err="1">
                <a:solidFill>
                  <a:srgbClr val="000000"/>
                </a:solidFill>
                <a:latin typeface="Arimo"/>
              </a:rPr>
              <a:t>liệu</a:t>
            </a:r>
            <a:r>
              <a:rPr lang="en-US" sz="3500" dirty="0">
                <a:solidFill>
                  <a:srgbClr val="000000"/>
                </a:solidFill>
                <a:latin typeface="Arimo"/>
              </a:rPr>
              <a:t> </a:t>
            </a:r>
            <a:r>
              <a:rPr lang="en-US" sz="3500" dirty="0" err="1">
                <a:solidFill>
                  <a:srgbClr val="000000"/>
                </a:solidFill>
                <a:latin typeface="Arimo"/>
              </a:rPr>
              <a:t>trùng</a:t>
            </a:r>
            <a:r>
              <a:rPr lang="en-US" sz="3500" dirty="0">
                <a:solidFill>
                  <a:srgbClr val="000000"/>
                </a:solidFill>
                <a:latin typeface="Arimo"/>
              </a:rPr>
              <a:t> </a:t>
            </a:r>
            <a:r>
              <a:rPr lang="en-US" sz="3500" dirty="0" err="1">
                <a:solidFill>
                  <a:srgbClr val="000000"/>
                </a:solidFill>
                <a:latin typeface="Arimo"/>
              </a:rPr>
              <a:t>lặp</a:t>
            </a:r>
            <a:r>
              <a:rPr lang="en-US" sz="3500" dirty="0">
                <a:solidFill>
                  <a:srgbClr val="000000"/>
                </a:solidFill>
                <a:latin typeface="Arimo"/>
              </a:rPr>
              <a:t>, </a:t>
            </a:r>
            <a:r>
              <a:rPr lang="en-US" sz="3500" dirty="0" err="1">
                <a:solidFill>
                  <a:srgbClr val="000000"/>
                </a:solidFill>
                <a:latin typeface="Arimo"/>
              </a:rPr>
              <a:t>sau</a:t>
            </a:r>
            <a:r>
              <a:rPr lang="en-US" sz="3500" dirty="0">
                <a:solidFill>
                  <a:srgbClr val="000000"/>
                </a:solidFill>
                <a:latin typeface="Arimo"/>
              </a:rPr>
              <a:t> </a:t>
            </a:r>
            <a:r>
              <a:rPr lang="en-US" sz="3500" dirty="0" err="1">
                <a:solidFill>
                  <a:srgbClr val="000000"/>
                </a:solidFill>
                <a:latin typeface="Arimo"/>
              </a:rPr>
              <a:t>đó</a:t>
            </a:r>
            <a:r>
              <a:rPr lang="en-US" sz="3500" dirty="0">
                <a:solidFill>
                  <a:srgbClr val="000000"/>
                </a:solidFill>
                <a:latin typeface="Arimo"/>
              </a:rPr>
              <a:t> </a:t>
            </a:r>
            <a:r>
              <a:rPr lang="en-US" sz="3500" dirty="0" err="1">
                <a:solidFill>
                  <a:srgbClr val="000000"/>
                </a:solidFill>
                <a:latin typeface="Arimo"/>
              </a:rPr>
              <a:t>loại</a:t>
            </a:r>
            <a:r>
              <a:rPr lang="en-US" sz="3500" dirty="0">
                <a:solidFill>
                  <a:srgbClr val="000000"/>
                </a:solidFill>
                <a:latin typeface="Arimo"/>
              </a:rPr>
              <a:t> </a:t>
            </a:r>
            <a:r>
              <a:rPr lang="en-US" sz="3500" dirty="0" err="1">
                <a:solidFill>
                  <a:srgbClr val="000000"/>
                </a:solidFill>
                <a:latin typeface="Arimo"/>
              </a:rPr>
              <a:t>bỏ</a:t>
            </a:r>
            <a:r>
              <a:rPr lang="en-US" sz="3500" dirty="0">
                <a:solidFill>
                  <a:srgbClr val="000000"/>
                </a:solidFill>
                <a:latin typeface="Arimo"/>
              </a:rPr>
              <a:t> </a:t>
            </a:r>
            <a:r>
              <a:rPr lang="en-US" sz="3500" dirty="0" err="1">
                <a:solidFill>
                  <a:srgbClr val="000000"/>
                </a:solidFill>
                <a:latin typeface="Arimo"/>
              </a:rPr>
              <a:t>các</a:t>
            </a:r>
            <a:r>
              <a:rPr lang="en-US" sz="3500" dirty="0">
                <a:solidFill>
                  <a:srgbClr val="000000"/>
                </a:solidFill>
                <a:latin typeface="Arimo"/>
              </a:rPr>
              <a:t> </a:t>
            </a:r>
            <a:r>
              <a:rPr lang="en-US" sz="3500" dirty="0" err="1">
                <a:solidFill>
                  <a:srgbClr val="000000"/>
                </a:solidFill>
                <a:latin typeface="Arimo"/>
              </a:rPr>
              <a:t>giá</a:t>
            </a:r>
            <a:r>
              <a:rPr lang="en-US" sz="3500" dirty="0">
                <a:solidFill>
                  <a:srgbClr val="000000"/>
                </a:solidFill>
                <a:latin typeface="Arimo"/>
              </a:rPr>
              <a:t> </a:t>
            </a:r>
            <a:r>
              <a:rPr lang="en-US" sz="3500" dirty="0" err="1">
                <a:solidFill>
                  <a:srgbClr val="000000"/>
                </a:solidFill>
                <a:latin typeface="Arimo"/>
              </a:rPr>
              <a:t>trị</a:t>
            </a:r>
            <a:r>
              <a:rPr lang="en-US" sz="3500" dirty="0">
                <a:solidFill>
                  <a:srgbClr val="000000"/>
                </a:solidFill>
                <a:latin typeface="Arimo"/>
              </a:rPr>
              <a:t> </a:t>
            </a:r>
            <a:r>
              <a:rPr lang="en-US" sz="3500" dirty="0" err="1">
                <a:solidFill>
                  <a:srgbClr val="000000"/>
                </a:solidFill>
                <a:latin typeface="Arimo"/>
              </a:rPr>
              <a:t>âm</a:t>
            </a:r>
            <a:r>
              <a:rPr lang="en-US" sz="3500" dirty="0">
                <a:solidFill>
                  <a:srgbClr val="000000"/>
                </a:solidFill>
                <a:latin typeface="Arimo"/>
              </a:rPr>
              <a:t> </a:t>
            </a:r>
            <a:r>
              <a:rPr lang="en-US" sz="3500" dirty="0" err="1">
                <a:solidFill>
                  <a:srgbClr val="000000"/>
                </a:solidFill>
                <a:latin typeface="Arimo"/>
              </a:rPr>
              <a:t>trong</a:t>
            </a:r>
            <a:r>
              <a:rPr lang="en-US" sz="3500" dirty="0">
                <a:solidFill>
                  <a:srgbClr val="000000"/>
                </a:solidFill>
                <a:latin typeface="Arimo"/>
              </a:rPr>
              <a:t> </a:t>
            </a:r>
            <a:r>
              <a:rPr lang="en-US" sz="3500" dirty="0" err="1">
                <a:solidFill>
                  <a:srgbClr val="000000"/>
                </a:solidFill>
                <a:latin typeface="Arimo"/>
              </a:rPr>
              <a:t>cột</a:t>
            </a:r>
            <a:r>
              <a:rPr lang="en-US" sz="3500" dirty="0">
                <a:solidFill>
                  <a:srgbClr val="000000"/>
                </a:solidFill>
                <a:latin typeface="Arimo"/>
              </a:rPr>
              <a:t> Quantity </a:t>
            </a:r>
            <a:r>
              <a:rPr lang="en-US" sz="3500" dirty="0" err="1">
                <a:solidFill>
                  <a:srgbClr val="000000"/>
                </a:solidFill>
                <a:latin typeface="Arimo"/>
              </a:rPr>
              <a:t>và</a:t>
            </a:r>
            <a:r>
              <a:rPr lang="en-US" sz="3500" dirty="0">
                <a:solidFill>
                  <a:srgbClr val="000000"/>
                </a:solidFill>
                <a:latin typeface="Arimo"/>
              </a:rPr>
              <a:t> </a:t>
            </a:r>
            <a:r>
              <a:rPr lang="en-US" sz="3500" dirty="0" err="1">
                <a:solidFill>
                  <a:srgbClr val="000000"/>
                </a:solidFill>
                <a:latin typeface="Arimo"/>
              </a:rPr>
              <a:t>UnitPrice</a:t>
            </a:r>
            <a:endParaRPr lang="en-US" sz="3500" dirty="0">
              <a:solidFill>
                <a:srgbClr val="000000"/>
              </a:solidFill>
              <a:latin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rot="-8177652">
            <a:off x="-2628900" y="8031060"/>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574853">
            <a:off x="-647521" y="8880327"/>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64444" y="7820748"/>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28700" y="3293048"/>
            <a:ext cx="12555579" cy="808664"/>
          </a:xfrm>
          <a:custGeom>
            <a:avLst/>
            <a:gdLst/>
            <a:ahLst/>
            <a:cxnLst/>
            <a:rect l="l" t="t" r="r" b="b"/>
            <a:pathLst>
              <a:path w="12555579" h="808664">
                <a:moveTo>
                  <a:pt x="0" y="0"/>
                </a:moveTo>
                <a:lnTo>
                  <a:pt x="12555579" y="0"/>
                </a:lnTo>
                <a:lnTo>
                  <a:pt x="12555579" y="808664"/>
                </a:lnTo>
                <a:lnTo>
                  <a:pt x="0" y="808664"/>
                </a:lnTo>
                <a:lnTo>
                  <a:pt x="0" y="0"/>
                </a:lnTo>
                <a:close/>
              </a:path>
            </a:pathLst>
          </a:custGeom>
          <a:blipFill>
            <a:blip r:embed="rId9"/>
            <a:stretch>
              <a:fillRect/>
            </a:stretch>
          </a:blipFill>
        </p:spPr>
        <p:txBody>
          <a:bodyPr/>
          <a:lstStyle/>
          <a:p>
            <a:endParaRPr lang="en-US"/>
          </a:p>
        </p:txBody>
      </p:sp>
      <p:sp>
        <p:nvSpPr>
          <p:cNvPr id="7" name="Freeform 7"/>
          <p:cNvSpPr/>
          <p:nvPr/>
        </p:nvSpPr>
        <p:spPr>
          <a:xfrm>
            <a:off x="1033463" y="5675109"/>
            <a:ext cx="14322377" cy="3583191"/>
          </a:xfrm>
          <a:custGeom>
            <a:avLst/>
            <a:gdLst/>
            <a:ahLst/>
            <a:cxnLst/>
            <a:rect l="l" t="t" r="r" b="b"/>
            <a:pathLst>
              <a:path w="14322377" h="3583191">
                <a:moveTo>
                  <a:pt x="0" y="0"/>
                </a:moveTo>
                <a:lnTo>
                  <a:pt x="14322376" y="0"/>
                </a:lnTo>
                <a:lnTo>
                  <a:pt x="14322376" y="3583191"/>
                </a:lnTo>
                <a:lnTo>
                  <a:pt x="0" y="3583191"/>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1028700" y="177537"/>
            <a:ext cx="727814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Tiền xử lý dữ liệu</a:t>
            </a:r>
          </a:p>
        </p:txBody>
      </p:sp>
      <p:sp>
        <p:nvSpPr>
          <p:cNvPr id="9" name="TextBox 9"/>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
        <p:nvSpPr>
          <p:cNvPr id="10" name="TextBox 10"/>
          <p:cNvSpPr txBox="1"/>
          <p:nvPr/>
        </p:nvSpPr>
        <p:spPr>
          <a:xfrm>
            <a:off x="1033462" y="1655383"/>
            <a:ext cx="16225838" cy="1199515"/>
          </a:xfrm>
          <a:prstGeom prst="rect">
            <a:avLst/>
          </a:prstGeom>
        </p:spPr>
        <p:txBody>
          <a:bodyPr lIns="0" tIns="0" rIns="0" bIns="0" rtlCol="0" anchor="t">
            <a:spAutoFit/>
          </a:bodyPr>
          <a:lstStyle/>
          <a:p>
            <a:pPr>
              <a:lnSpc>
                <a:spcPts val="4759"/>
              </a:lnSpc>
            </a:pPr>
            <a:r>
              <a:rPr lang="en-US" sz="3500" dirty="0" err="1">
                <a:solidFill>
                  <a:srgbClr val="000000"/>
                </a:solidFill>
                <a:latin typeface="Arimo"/>
              </a:rPr>
              <a:t>Đổi</a:t>
            </a:r>
            <a:r>
              <a:rPr lang="en-US" sz="3500" dirty="0">
                <a:solidFill>
                  <a:srgbClr val="000000"/>
                </a:solidFill>
                <a:latin typeface="Arimo"/>
              </a:rPr>
              <a:t> </a:t>
            </a:r>
            <a:r>
              <a:rPr lang="en-US" sz="3500" dirty="0" err="1">
                <a:solidFill>
                  <a:srgbClr val="000000"/>
                </a:solidFill>
                <a:latin typeface="Arimo"/>
              </a:rPr>
              <a:t>kiểu</a:t>
            </a:r>
            <a:r>
              <a:rPr lang="en-US" sz="3500" dirty="0">
                <a:solidFill>
                  <a:srgbClr val="000000"/>
                </a:solidFill>
                <a:latin typeface="Arimo"/>
              </a:rPr>
              <a:t> </a:t>
            </a:r>
            <a:r>
              <a:rPr lang="en-US" sz="3500" dirty="0" err="1">
                <a:solidFill>
                  <a:srgbClr val="000000"/>
                </a:solidFill>
                <a:latin typeface="Arimo"/>
              </a:rPr>
              <a:t>dữ</a:t>
            </a:r>
            <a:r>
              <a:rPr lang="en-US" sz="3500" dirty="0">
                <a:solidFill>
                  <a:srgbClr val="000000"/>
                </a:solidFill>
                <a:latin typeface="Arimo"/>
              </a:rPr>
              <a:t> </a:t>
            </a:r>
            <a:r>
              <a:rPr lang="en-US" sz="3500" dirty="0" err="1">
                <a:solidFill>
                  <a:srgbClr val="000000"/>
                </a:solidFill>
                <a:latin typeface="Arimo"/>
              </a:rPr>
              <a:t>liệu</a:t>
            </a:r>
            <a:r>
              <a:rPr lang="en-US" sz="3500" dirty="0">
                <a:solidFill>
                  <a:srgbClr val="000000"/>
                </a:solidFill>
                <a:latin typeface="Arimo"/>
              </a:rPr>
              <a:t> </a:t>
            </a:r>
            <a:r>
              <a:rPr lang="en-US" sz="3500" dirty="0" err="1">
                <a:solidFill>
                  <a:srgbClr val="000000"/>
                </a:solidFill>
                <a:latin typeface="Arimo"/>
              </a:rPr>
              <a:t>cho</a:t>
            </a:r>
            <a:r>
              <a:rPr lang="en-US" sz="3500" dirty="0">
                <a:solidFill>
                  <a:srgbClr val="000000"/>
                </a:solidFill>
                <a:latin typeface="Arimo"/>
              </a:rPr>
              <a:t> </a:t>
            </a:r>
            <a:r>
              <a:rPr lang="en-US" sz="3500" dirty="0" err="1">
                <a:solidFill>
                  <a:srgbClr val="000000"/>
                </a:solidFill>
                <a:latin typeface="Arimo"/>
              </a:rPr>
              <a:t>cột</a:t>
            </a:r>
            <a:r>
              <a:rPr lang="en-US" sz="3500" dirty="0">
                <a:solidFill>
                  <a:srgbClr val="000000"/>
                </a:solidFill>
                <a:latin typeface="Arimo"/>
              </a:rPr>
              <a:t> </a:t>
            </a:r>
            <a:r>
              <a:rPr lang="en-US" sz="3500" dirty="0" err="1">
                <a:solidFill>
                  <a:srgbClr val="000000"/>
                </a:solidFill>
                <a:latin typeface="Arimo"/>
              </a:rPr>
              <a:t>InvoiceDate</a:t>
            </a:r>
            <a:r>
              <a:rPr lang="en-US" sz="3500" dirty="0">
                <a:solidFill>
                  <a:srgbClr val="000000"/>
                </a:solidFill>
                <a:latin typeface="Arimo"/>
              </a:rPr>
              <a:t> </a:t>
            </a:r>
            <a:r>
              <a:rPr lang="en-US" sz="3500" dirty="0" err="1">
                <a:solidFill>
                  <a:srgbClr val="000000"/>
                </a:solidFill>
                <a:latin typeface="Arimo"/>
              </a:rPr>
              <a:t>bằng</a:t>
            </a:r>
            <a:r>
              <a:rPr lang="en-US" sz="3500" dirty="0">
                <a:solidFill>
                  <a:srgbClr val="000000"/>
                </a:solidFill>
                <a:latin typeface="Arimo"/>
              </a:rPr>
              <a:t> </a:t>
            </a:r>
            <a:r>
              <a:rPr lang="en-US" sz="3500" dirty="0" err="1">
                <a:solidFill>
                  <a:srgbClr val="000000"/>
                </a:solidFill>
                <a:latin typeface="Arimo"/>
              </a:rPr>
              <a:t>hàm</a:t>
            </a:r>
            <a:r>
              <a:rPr lang="en-US" sz="3500" dirty="0">
                <a:solidFill>
                  <a:srgbClr val="000000"/>
                </a:solidFill>
                <a:latin typeface="Arimo"/>
              </a:rPr>
              <a:t> TO_DATE format </a:t>
            </a:r>
            <a:r>
              <a:rPr lang="en-US" sz="3500" dirty="0" err="1">
                <a:solidFill>
                  <a:srgbClr val="000000"/>
                </a:solidFill>
                <a:latin typeface="Arimo"/>
              </a:rPr>
              <a:t>dưới</a:t>
            </a:r>
            <a:r>
              <a:rPr lang="en-US" sz="3500" dirty="0">
                <a:solidFill>
                  <a:srgbClr val="000000"/>
                </a:solidFill>
                <a:latin typeface="Arimo"/>
              </a:rPr>
              <a:t> </a:t>
            </a:r>
            <a:r>
              <a:rPr lang="en-US" sz="3500" dirty="0" err="1">
                <a:solidFill>
                  <a:srgbClr val="000000"/>
                </a:solidFill>
                <a:latin typeface="Arimo"/>
              </a:rPr>
              <a:t>dạng</a:t>
            </a:r>
            <a:r>
              <a:rPr lang="en-US" sz="3500" dirty="0">
                <a:solidFill>
                  <a:srgbClr val="000000"/>
                </a:solidFill>
                <a:latin typeface="Arimo"/>
              </a:rPr>
              <a:t> MM/dd/</a:t>
            </a:r>
            <a:r>
              <a:rPr lang="en-US" sz="3500" dirty="0" err="1">
                <a:solidFill>
                  <a:srgbClr val="000000"/>
                </a:solidFill>
                <a:latin typeface="Arimo"/>
              </a:rPr>
              <a:t>yyyy</a:t>
            </a:r>
            <a:endParaRPr lang="en-US" sz="3500" dirty="0">
              <a:solidFill>
                <a:srgbClr val="000000"/>
              </a:solidFill>
              <a:latin typeface="Arimo"/>
            </a:endParaRPr>
          </a:p>
        </p:txBody>
      </p:sp>
      <p:sp>
        <p:nvSpPr>
          <p:cNvPr id="11" name="TextBox 11"/>
          <p:cNvSpPr txBox="1"/>
          <p:nvPr/>
        </p:nvSpPr>
        <p:spPr>
          <a:xfrm>
            <a:off x="1033463" y="4667567"/>
            <a:ext cx="16230600" cy="503215"/>
          </a:xfrm>
          <a:prstGeom prst="rect">
            <a:avLst/>
          </a:prstGeom>
        </p:spPr>
        <p:txBody>
          <a:bodyPr lIns="0" tIns="0" rIns="0" bIns="0" rtlCol="0" anchor="t">
            <a:spAutoFit/>
          </a:bodyPr>
          <a:lstStyle/>
          <a:p>
            <a:pPr>
              <a:lnSpc>
                <a:spcPts val="4200"/>
              </a:lnSpc>
            </a:pPr>
            <a:r>
              <a:rPr lang="en-US" sz="3400" dirty="0">
                <a:solidFill>
                  <a:srgbClr val="13224B"/>
                </a:solidFill>
                <a:latin typeface="Arimo Bold"/>
              </a:rPr>
              <a:t>=&gt; Sau </a:t>
            </a:r>
            <a:r>
              <a:rPr lang="en-US" sz="3400" dirty="0" err="1">
                <a:solidFill>
                  <a:srgbClr val="13224B"/>
                </a:solidFill>
                <a:latin typeface="Arimo Bold"/>
              </a:rPr>
              <a:t>khi</a:t>
            </a:r>
            <a:r>
              <a:rPr lang="en-US" sz="3400" dirty="0">
                <a:solidFill>
                  <a:srgbClr val="13224B"/>
                </a:solidFill>
                <a:latin typeface="Arimo Bold"/>
              </a:rPr>
              <a:t> </a:t>
            </a:r>
            <a:r>
              <a:rPr lang="en-US" sz="3400" dirty="0" err="1">
                <a:solidFill>
                  <a:srgbClr val="13224B"/>
                </a:solidFill>
                <a:latin typeface="Arimo Bold"/>
              </a:rPr>
              <a:t>xử</a:t>
            </a:r>
            <a:r>
              <a:rPr lang="en-US" sz="3400" dirty="0">
                <a:solidFill>
                  <a:srgbClr val="13224B"/>
                </a:solidFill>
                <a:latin typeface="Arimo Bold"/>
              </a:rPr>
              <a:t> </a:t>
            </a:r>
            <a:r>
              <a:rPr lang="en-US" sz="3400" dirty="0" err="1">
                <a:solidFill>
                  <a:srgbClr val="13224B"/>
                </a:solidFill>
                <a:latin typeface="Arimo Bold"/>
              </a:rPr>
              <a:t>lý</a:t>
            </a:r>
            <a:r>
              <a:rPr lang="en-US" sz="3400" dirty="0">
                <a:solidFill>
                  <a:srgbClr val="13224B"/>
                </a:solidFill>
                <a:latin typeface="Arimo Bold"/>
              </a:rPr>
              <a:t> </a:t>
            </a:r>
            <a:r>
              <a:rPr lang="en-US" sz="3400" dirty="0" err="1">
                <a:solidFill>
                  <a:srgbClr val="13224B"/>
                </a:solidFill>
                <a:latin typeface="Arimo Bold"/>
              </a:rPr>
              <a:t>dữ</a:t>
            </a:r>
            <a:r>
              <a:rPr lang="en-US" sz="3400" dirty="0">
                <a:solidFill>
                  <a:srgbClr val="13224B"/>
                </a:solidFill>
                <a:latin typeface="Arimo Bold"/>
              </a:rPr>
              <a:t> </a:t>
            </a:r>
            <a:r>
              <a:rPr lang="en-US" sz="3400" dirty="0" err="1">
                <a:solidFill>
                  <a:srgbClr val="13224B"/>
                </a:solidFill>
                <a:latin typeface="Arimo Bold"/>
              </a:rPr>
              <a:t>liệu</a:t>
            </a:r>
            <a:r>
              <a:rPr lang="en-US" sz="3400" dirty="0">
                <a:solidFill>
                  <a:srgbClr val="13224B"/>
                </a:solidFill>
                <a:latin typeface="Arimo Bold"/>
              </a:rPr>
              <a:t> </a:t>
            </a:r>
            <a:r>
              <a:rPr lang="en-US" sz="3400" dirty="0" err="1">
                <a:solidFill>
                  <a:srgbClr val="13224B"/>
                </a:solidFill>
                <a:latin typeface="Arimo Bold"/>
              </a:rPr>
              <a:t>còn</a:t>
            </a:r>
            <a:r>
              <a:rPr lang="en-US" sz="3400" dirty="0">
                <a:solidFill>
                  <a:srgbClr val="13224B"/>
                </a:solidFill>
                <a:latin typeface="Arimo Bold"/>
              </a:rPr>
              <a:t> </a:t>
            </a:r>
            <a:r>
              <a:rPr lang="en-US" sz="3400" dirty="0" err="1">
                <a:solidFill>
                  <a:srgbClr val="13224B"/>
                </a:solidFill>
                <a:latin typeface="Arimo Bold"/>
              </a:rPr>
              <a:t>lại</a:t>
            </a:r>
            <a:r>
              <a:rPr lang="en-US" sz="3400" dirty="0">
                <a:solidFill>
                  <a:srgbClr val="13224B"/>
                </a:solidFill>
                <a:latin typeface="Arimo Bold"/>
              </a:rPr>
              <a:t> 392691 </a:t>
            </a:r>
            <a:r>
              <a:rPr lang="en-US" sz="3400" dirty="0" err="1">
                <a:solidFill>
                  <a:srgbClr val="13224B"/>
                </a:solidFill>
                <a:latin typeface="Arimo Bold"/>
              </a:rPr>
              <a:t>dòng</a:t>
            </a:r>
            <a:r>
              <a:rPr lang="en-US" sz="3400" dirty="0">
                <a:solidFill>
                  <a:srgbClr val="13224B"/>
                </a:solidFill>
                <a:latin typeface="Arimo Bold"/>
              </a:rPr>
              <a:t> </a:t>
            </a:r>
            <a:r>
              <a:rPr lang="en-US" sz="3400" dirty="0" err="1">
                <a:solidFill>
                  <a:srgbClr val="13224B"/>
                </a:solidFill>
                <a:latin typeface="Arimo Bold"/>
              </a:rPr>
              <a:t>với</a:t>
            </a:r>
            <a:r>
              <a:rPr lang="en-US" sz="3400" dirty="0">
                <a:solidFill>
                  <a:srgbClr val="13224B"/>
                </a:solidFill>
                <a:latin typeface="Arimo Bold"/>
              </a:rPr>
              <a:t> 8 </a:t>
            </a:r>
            <a:r>
              <a:rPr lang="en-US" sz="3400" dirty="0" err="1">
                <a:solidFill>
                  <a:srgbClr val="13224B"/>
                </a:solidFill>
                <a:latin typeface="Arimo Bold"/>
              </a:rPr>
              <a:t>cột</a:t>
            </a:r>
            <a:endParaRPr lang="en-US" sz="3400" dirty="0">
              <a:solidFill>
                <a:srgbClr val="13224B"/>
              </a:solidFill>
              <a:latin typeface="Arimo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down)">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028700" y="3635210"/>
            <a:ext cx="12460103" cy="2390146"/>
          </a:xfrm>
          <a:custGeom>
            <a:avLst/>
            <a:gdLst/>
            <a:ahLst/>
            <a:cxnLst/>
            <a:rect l="l" t="t" r="r" b="b"/>
            <a:pathLst>
              <a:path w="12460103" h="2390146">
                <a:moveTo>
                  <a:pt x="0" y="0"/>
                </a:moveTo>
                <a:lnTo>
                  <a:pt x="12460103" y="0"/>
                </a:lnTo>
                <a:lnTo>
                  <a:pt x="12460103" y="2390146"/>
                </a:lnTo>
                <a:lnTo>
                  <a:pt x="0" y="2390146"/>
                </a:lnTo>
                <a:lnTo>
                  <a:pt x="0" y="0"/>
                </a:lnTo>
                <a:close/>
              </a:path>
            </a:pathLst>
          </a:custGeom>
          <a:blipFill>
            <a:blip r:embed="rId3"/>
            <a:stretch>
              <a:fillRect/>
            </a:stretch>
          </a:blipFill>
        </p:spPr>
        <p:txBody>
          <a:bodyPr/>
          <a:lstStyle/>
          <a:p>
            <a:endParaRPr lang="en-US"/>
          </a:p>
        </p:txBody>
      </p:sp>
      <p:sp>
        <p:nvSpPr>
          <p:cNvPr id="4" name="Freeform 4"/>
          <p:cNvSpPr/>
          <p:nvPr/>
        </p:nvSpPr>
        <p:spPr>
          <a:xfrm>
            <a:off x="1028700" y="6515100"/>
            <a:ext cx="12209304" cy="2500052"/>
          </a:xfrm>
          <a:custGeom>
            <a:avLst/>
            <a:gdLst/>
            <a:ahLst/>
            <a:cxnLst/>
            <a:rect l="l" t="t" r="r" b="b"/>
            <a:pathLst>
              <a:path w="12209304" h="2500052">
                <a:moveTo>
                  <a:pt x="0" y="0"/>
                </a:moveTo>
                <a:lnTo>
                  <a:pt x="12209305" y="0"/>
                </a:lnTo>
                <a:lnTo>
                  <a:pt x="12209305" y="2500052"/>
                </a:lnTo>
                <a:lnTo>
                  <a:pt x="0" y="250005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177537"/>
            <a:ext cx="727814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Tiền xử lý dữ liệu</a:t>
            </a:r>
          </a:p>
        </p:txBody>
      </p:sp>
      <p:sp>
        <p:nvSpPr>
          <p:cNvPr id="6" name="TextBox 6"/>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1033462" y="1655383"/>
            <a:ext cx="16225838" cy="1792029"/>
          </a:xfrm>
          <a:prstGeom prst="rect">
            <a:avLst/>
          </a:prstGeom>
        </p:spPr>
        <p:txBody>
          <a:bodyPr wrap="square" lIns="0" tIns="0" rIns="0" bIns="0" rtlCol="0" anchor="t">
            <a:spAutoFit/>
          </a:bodyPr>
          <a:lstStyle/>
          <a:p>
            <a:pPr>
              <a:lnSpc>
                <a:spcPts val="4759"/>
              </a:lnSpc>
            </a:pPr>
            <a:r>
              <a:rPr lang="en-US" sz="3500" dirty="0" err="1">
                <a:solidFill>
                  <a:srgbClr val="000000"/>
                </a:solidFill>
                <a:latin typeface="Arimo"/>
              </a:rPr>
              <a:t>Tiến</a:t>
            </a:r>
            <a:r>
              <a:rPr lang="en-US" sz="3500" dirty="0">
                <a:solidFill>
                  <a:srgbClr val="000000"/>
                </a:solidFill>
                <a:latin typeface="Arimo"/>
              </a:rPr>
              <a:t> </a:t>
            </a:r>
            <a:r>
              <a:rPr lang="en-US" sz="3500" dirty="0" err="1">
                <a:solidFill>
                  <a:srgbClr val="000000"/>
                </a:solidFill>
                <a:latin typeface="Arimo"/>
              </a:rPr>
              <a:t>hành</a:t>
            </a:r>
            <a:r>
              <a:rPr lang="en-US" sz="3500" dirty="0">
                <a:solidFill>
                  <a:srgbClr val="000000"/>
                </a:solidFill>
                <a:latin typeface="Arimo"/>
              </a:rPr>
              <a:t> </a:t>
            </a:r>
            <a:r>
              <a:rPr lang="en-US" sz="3500" dirty="0" err="1">
                <a:solidFill>
                  <a:srgbClr val="000000"/>
                </a:solidFill>
                <a:latin typeface="Arimo"/>
              </a:rPr>
              <a:t>tạo</a:t>
            </a:r>
            <a:r>
              <a:rPr lang="en-US" sz="3500" dirty="0">
                <a:solidFill>
                  <a:srgbClr val="000000"/>
                </a:solidFill>
                <a:latin typeface="Arimo"/>
              </a:rPr>
              <a:t> </a:t>
            </a:r>
            <a:r>
              <a:rPr lang="en-US" sz="3500" dirty="0" err="1">
                <a:solidFill>
                  <a:srgbClr val="000000"/>
                </a:solidFill>
                <a:latin typeface="Arimo"/>
              </a:rPr>
              <a:t>cột</a:t>
            </a:r>
            <a:r>
              <a:rPr lang="en-US" sz="3500" dirty="0">
                <a:solidFill>
                  <a:srgbClr val="000000"/>
                </a:solidFill>
                <a:latin typeface="Arimo"/>
              </a:rPr>
              <a:t> Recency </a:t>
            </a:r>
            <a:r>
              <a:rPr lang="en-US" sz="3500" dirty="0" err="1">
                <a:solidFill>
                  <a:srgbClr val="000000"/>
                </a:solidFill>
                <a:latin typeface="Arimo"/>
              </a:rPr>
              <a:t>cho</a:t>
            </a:r>
            <a:r>
              <a:rPr lang="en-US" sz="3500" dirty="0">
                <a:solidFill>
                  <a:srgbClr val="000000"/>
                </a:solidFill>
                <a:latin typeface="Arimo"/>
              </a:rPr>
              <a:t> </a:t>
            </a:r>
            <a:r>
              <a:rPr lang="en-US" sz="3500" dirty="0" err="1">
                <a:solidFill>
                  <a:srgbClr val="000000"/>
                </a:solidFill>
                <a:latin typeface="Arimo"/>
              </a:rPr>
              <a:t>dữ</a:t>
            </a:r>
            <a:r>
              <a:rPr lang="en-US" sz="3500" dirty="0">
                <a:solidFill>
                  <a:srgbClr val="000000"/>
                </a:solidFill>
                <a:latin typeface="Arimo"/>
              </a:rPr>
              <a:t> </a:t>
            </a:r>
            <a:r>
              <a:rPr lang="en-US" sz="3500" dirty="0" err="1">
                <a:solidFill>
                  <a:srgbClr val="000000"/>
                </a:solidFill>
                <a:latin typeface="Arimo"/>
              </a:rPr>
              <a:t>liệu</a:t>
            </a:r>
            <a:r>
              <a:rPr lang="en-US" sz="3500" dirty="0">
                <a:solidFill>
                  <a:srgbClr val="000000"/>
                </a:solidFill>
                <a:latin typeface="Arimo"/>
              </a:rPr>
              <a:t> </a:t>
            </a:r>
            <a:r>
              <a:rPr lang="en-US" sz="3500" dirty="0" err="1">
                <a:solidFill>
                  <a:srgbClr val="000000"/>
                </a:solidFill>
                <a:latin typeface="Arimo"/>
              </a:rPr>
              <a:t>bằng</a:t>
            </a:r>
            <a:r>
              <a:rPr lang="en-US" sz="3500" dirty="0">
                <a:solidFill>
                  <a:srgbClr val="000000"/>
                </a:solidFill>
                <a:latin typeface="Arimo"/>
              </a:rPr>
              <a:t> </a:t>
            </a:r>
            <a:r>
              <a:rPr lang="en-US" sz="3500" dirty="0" err="1">
                <a:solidFill>
                  <a:srgbClr val="000000"/>
                </a:solidFill>
                <a:latin typeface="Arimo"/>
              </a:rPr>
              <a:t>cách</a:t>
            </a:r>
            <a:r>
              <a:rPr lang="en-US" sz="3500" dirty="0">
                <a:solidFill>
                  <a:srgbClr val="000000"/>
                </a:solidFill>
                <a:latin typeface="Arimo"/>
              </a:rPr>
              <a:t> </a:t>
            </a:r>
            <a:r>
              <a:rPr lang="en-US" sz="3500" dirty="0" err="1">
                <a:solidFill>
                  <a:srgbClr val="000000"/>
                </a:solidFill>
                <a:latin typeface="Arimo"/>
              </a:rPr>
              <a:t>lấy</a:t>
            </a:r>
            <a:r>
              <a:rPr lang="en-US" sz="3500" dirty="0">
                <a:solidFill>
                  <a:srgbClr val="000000"/>
                </a:solidFill>
                <a:latin typeface="Arimo"/>
              </a:rPr>
              <a:t> </a:t>
            </a:r>
            <a:r>
              <a:rPr lang="en-US" sz="3500" dirty="0" err="1">
                <a:solidFill>
                  <a:srgbClr val="000000"/>
                </a:solidFill>
                <a:latin typeface="Arimo"/>
              </a:rPr>
              <a:t>ngày</a:t>
            </a:r>
            <a:r>
              <a:rPr lang="en-US" sz="3500" dirty="0">
                <a:solidFill>
                  <a:srgbClr val="000000"/>
                </a:solidFill>
                <a:latin typeface="Arimo"/>
              </a:rPr>
              <a:t> </a:t>
            </a:r>
            <a:r>
              <a:rPr lang="en-US" sz="3500" dirty="0" err="1">
                <a:solidFill>
                  <a:srgbClr val="000000"/>
                </a:solidFill>
                <a:latin typeface="Arimo"/>
              </a:rPr>
              <a:t>mua</a:t>
            </a:r>
            <a:r>
              <a:rPr lang="en-US" sz="3500" dirty="0">
                <a:solidFill>
                  <a:srgbClr val="000000"/>
                </a:solidFill>
                <a:latin typeface="Arimo"/>
              </a:rPr>
              <a:t> </a:t>
            </a:r>
            <a:r>
              <a:rPr lang="en-US" sz="3500" dirty="0" err="1">
                <a:solidFill>
                  <a:srgbClr val="000000"/>
                </a:solidFill>
                <a:latin typeface="Arimo"/>
              </a:rPr>
              <a:t>hàng</a:t>
            </a:r>
            <a:r>
              <a:rPr lang="en-US" sz="3500" dirty="0">
                <a:solidFill>
                  <a:srgbClr val="000000"/>
                </a:solidFill>
                <a:latin typeface="Arimo"/>
              </a:rPr>
              <a:t> </a:t>
            </a:r>
            <a:r>
              <a:rPr lang="en-US" sz="3500" dirty="0" err="1">
                <a:solidFill>
                  <a:srgbClr val="000000"/>
                </a:solidFill>
                <a:latin typeface="Arimo"/>
              </a:rPr>
              <a:t>gần</a:t>
            </a:r>
            <a:r>
              <a:rPr lang="en-US" sz="3500" dirty="0">
                <a:solidFill>
                  <a:srgbClr val="000000"/>
                </a:solidFill>
                <a:latin typeface="Arimo"/>
              </a:rPr>
              <a:t> </a:t>
            </a:r>
            <a:r>
              <a:rPr lang="en-US" sz="3500" dirty="0" err="1">
                <a:solidFill>
                  <a:srgbClr val="000000"/>
                </a:solidFill>
                <a:latin typeface="Arimo"/>
              </a:rPr>
              <a:t>nhất</a:t>
            </a:r>
            <a:r>
              <a:rPr lang="en-US" sz="3500" dirty="0">
                <a:solidFill>
                  <a:srgbClr val="000000"/>
                </a:solidFill>
                <a:latin typeface="Arimo"/>
              </a:rPr>
              <a:t> </a:t>
            </a:r>
            <a:r>
              <a:rPr lang="en-US" sz="3500" dirty="0" err="1">
                <a:solidFill>
                  <a:srgbClr val="000000"/>
                </a:solidFill>
                <a:latin typeface="Arimo"/>
              </a:rPr>
              <a:t>trong</a:t>
            </a:r>
            <a:r>
              <a:rPr lang="en-US" sz="3500" dirty="0">
                <a:solidFill>
                  <a:srgbClr val="000000"/>
                </a:solidFill>
                <a:latin typeface="Arimo"/>
              </a:rPr>
              <a:t> </a:t>
            </a:r>
            <a:r>
              <a:rPr lang="en-US" sz="3500" dirty="0" err="1">
                <a:solidFill>
                  <a:srgbClr val="000000"/>
                </a:solidFill>
                <a:latin typeface="Arimo"/>
              </a:rPr>
              <a:t>tập</a:t>
            </a:r>
            <a:r>
              <a:rPr lang="en-US" sz="3500" dirty="0">
                <a:solidFill>
                  <a:srgbClr val="000000"/>
                </a:solidFill>
                <a:latin typeface="Arimo"/>
              </a:rPr>
              <a:t> </a:t>
            </a:r>
            <a:r>
              <a:rPr lang="en-US" sz="3500" dirty="0" err="1">
                <a:solidFill>
                  <a:srgbClr val="000000"/>
                </a:solidFill>
                <a:latin typeface="Arimo"/>
              </a:rPr>
              <a:t>dữ</a:t>
            </a:r>
            <a:r>
              <a:rPr lang="en-US" sz="3500" dirty="0">
                <a:solidFill>
                  <a:srgbClr val="000000"/>
                </a:solidFill>
                <a:latin typeface="Arimo"/>
              </a:rPr>
              <a:t> </a:t>
            </a:r>
            <a:r>
              <a:rPr lang="en-US" sz="3500" dirty="0" err="1">
                <a:solidFill>
                  <a:srgbClr val="000000"/>
                </a:solidFill>
                <a:latin typeface="Arimo"/>
              </a:rPr>
              <a:t>liệu</a:t>
            </a:r>
            <a:r>
              <a:rPr lang="en-US" sz="3500" dirty="0">
                <a:solidFill>
                  <a:srgbClr val="000000"/>
                </a:solidFill>
                <a:latin typeface="Arimo"/>
              </a:rPr>
              <a:t> – </a:t>
            </a:r>
            <a:r>
              <a:rPr lang="en-US" sz="3500" dirty="0" err="1">
                <a:solidFill>
                  <a:srgbClr val="000000"/>
                </a:solidFill>
                <a:latin typeface="Arimo"/>
              </a:rPr>
              <a:t>InvoiceDate</a:t>
            </a:r>
            <a:r>
              <a:rPr lang="en-US" sz="3500" dirty="0">
                <a:solidFill>
                  <a:srgbClr val="000000"/>
                </a:solidFill>
                <a:latin typeface="Arimo"/>
              </a:rPr>
              <a:t>. Sau </a:t>
            </a:r>
            <a:r>
              <a:rPr lang="en-US" sz="3500" dirty="0" err="1">
                <a:solidFill>
                  <a:srgbClr val="000000"/>
                </a:solidFill>
                <a:latin typeface="Arimo"/>
              </a:rPr>
              <a:t>đó</a:t>
            </a:r>
            <a:r>
              <a:rPr lang="en-US" sz="3500" dirty="0">
                <a:solidFill>
                  <a:srgbClr val="000000"/>
                </a:solidFill>
                <a:latin typeface="Arimo"/>
              </a:rPr>
              <a:t> </a:t>
            </a:r>
            <a:r>
              <a:rPr lang="en-US" sz="3500" dirty="0" err="1">
                <a:solidFill>
                  <a:srgbClr val="000000"/>
                </a:solidFill>
                <a:latin typeface="Arimo"/>
              </a:rPr>
              <a:t>tiến</a:t>
            </a:r>
            <a:r>
              <a:rPr lang="en-US" sz="3500" dirty="0">
                <a:solidFill>
                  <a:srgbClr val="000000"/>
                </a:solidFill>
                <a:latin typeface="Arimo"/>
              </a:rPr>
              <a:t> </a:t>
            </a:r>
            <a:r>
              <a:rPr lang="en-US" sz="3500" dirty="0" err="1">
                <a:solidFill>
                  <a:srgbClr val="000000"/>
                </a:solidFill>
                <a:latin typeface="Arimo"/>
              </a:rPr>
              <a:t>hành</a:t>
            </a:r>
            <a:r>
              <a:rPr lang="en-US" sz="3500" dirty="0">
                <a:solidFill>
                  <a:srgbClr val="000000"/>
                </a:solidFill>
                <a:latin typeface="Arimo"/>
              </a:rPr>
              <a:t> </a:t>
            </a:r>
            <a:r>
              <a:rPr lang="en-US" sz="3500" dirty="0" err="1">
                <a:solidFill>
                  <a:srgbClr val="000000"/>
                </a:solidFill>
                <a:latin typeface="Arimo"/>
              </a:rPr>
              <a:t>chọn</a:t>
            </a:r>
            <a:r>
              <a:rPr lang="en-US" sz="3500" dirty="0">
                <a:solidFill>
                  <a:srgbClr val="000000"/>
                </a:solidFill>
                <a:latin typeface="Arimo"/>
              </a:rPr>
              <a:t> </a:t>
            </a:r>
            <a:r>
              <a:rPr lang="en-US" sz="3500" dirty="0" err="1">
                <a:solidFill>
                  <a:srgbClr val="000000"/>
                </a:solidFill>
                <a:latin typeface="Arimo"/>
              </a:rPr>
              <a:t>ra</a:t>
            </a:r>
            <a:r>
              <a:rPr lang="en-US" sz="3500" dirty="0">
                <a:solidFill>
                  <a:srgbClr val="000000"/>
                </a:solidFill>
                <a:latin typeface="Arimo"/>
              </a:rPr>
              <a:t> min </a:t>
            </a:r>
            <a:r>
              <a:rPr lang="en-US" sz="3500" dirty="0" err="1">
                <a:solidFill>
                  <a:srgbClr val="000000"/>
                </a:solidFill>
                <a:latin typeface="Arimo"/>
              </a:rPr>
              <a:t>RereGroupBy</a:t>
            </a:r>
            <a:r>
              <a:rPr lang="en-US" sz="3500" dirty="0">
                <a:solidFill>
                  <a:srgbClr val="000000"/>
                </a:solidFill>
                <a:latin typeface="Arimo"/>
              </a:rPr>
              <a:t> </a:t>
            </a:r>
            <a:r>
              <a:rPr lang="en-US" sz="3500" dirty="0" err="1">
                <a:solidFill>
                  <a:srgbClr val="000000"/>
                </a:solidFill>
                <a:latin typeface="Arimo"/>
              </a:rPr>
              <a:t>theo</a:t>
            </a:r>
            <a:r>
              <a:rPr lang="en-US" sz="3500" dirty="0">
                <a:solidFill>
                  <a:srgbClr val="000000"/>
                </a:solidFill>
                <a:latin typeface="Arimo"/>
              </a:rPr>
              <a:t> </a:t>
            </a:r>
            <a:r>
              <a:rPr lang="en-US" sz="3500" dirty="0" err="1">
                <a:solidFill>
                  <a:srgbClr val="000000"/>
                </a:solidFill>
                <a:latin typeface="Arimo"/>
              </a:rPr>
              <a:t>CustomerID</a:t>
            </a:r>
            <a:endParaRPr lang="en-US" sz="3500" dirty="0">
              <a:solidFill>
                <a:srgbClr val="000000"/>
              </a:solidFill>
              <a:latin typeface="Arimo"/>
            </a:endParaRPr>
          </a:p>
        </p:txBody>
      </p:sp>
      <p:sp>
        <p:nvSpPr>
          <p:cNvPr id="8" name="Freeform 3">
            <a:extLst>
              <a:ext uri="{FF2B5EF4-FFF2-40B4-BE49-F238E27FC236}">
                <a16:creationId xmlns:a16="http://schemas.microsoft.com/office/drawing/2014/main" id="{D908424C-12C6-BC63-5F6C-DB33B406BA14}"/>
              </a:ext>
            </a:extLst>
          </p:cNvPr>
          <p:cNvSpPr/>
          <p:nvPr/>
        </p:nvSpPr>
        <p:spPr>
          <a:xfrm>
            <a:off x="16243214" y="-1179465"/>
            <a:ext cx="3096042" cy="3147184"/>
          </a:xfrm>
          <a:custGeom>
            <a:avLst/>
            <a:gdLst/>
            <a:ahLst/>
            <a:cxnLst/>
            <a:rect l="l" t="t" r="r" b="b"/>
            <a:pathLst>
              <a:path w="3096042" h="3147184">
                <a:moveTo>
                  <a:pt x="0" y="0"/>
                </a:moveTo>
                <a:lnTo>
                  <a:pt x="3096043" y="0"/>
                </a:lnTo>
                <a:lnTo>
                  <a:pt x="3096043" y="3147184"/>
                </a:lnTo>
                <a:lnTo>
                  <a:pt x="0" y="31471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028700" y="3202819"/>
            <a:ext cx="14378465" cy="1193027"/>
          </a:xfrm>
          <a:custGeom>
            <a:avLst/>
            <a:gdLst/>
            <a:ahLst/>
            <a:cxnLst/>
            <a:rect l="l" t="t" r="r" b="b"/>
            <a:pathLst>
              <a:path w="14378465" h="1193027">
                <a:moveTo>
                  <a:pt x="0" y="0"/>
                </a:moveTo>
                <a:lnTo>
                  <a:pt x="14378465" y="0"/>
                </a:lnTo>
                <a:lnTo>
                  <a:pt x="14378465" y="1193027"/>
                </a:lnTo>
                <a:lnTo>
                  <a:pt x="0" y="1193027"/>
                </a:lnTo>
                <a:lnTo>
                  <a:pt x="0" y="0"/>
                </a:lnTo>
                <a:close/>
              </a:path>
            </a:pathLst>
          </a:custGeom>
          <a:blipFill>
            <a:blip r:embed="rId3"/>
            <a:stretch>
              <a:fillRect/>
            </a:stretch>
          </a:blipFill>
        </p:spPr>
        <p:txBody>
          <a:bodyPr/>
          <a:lstStyle/>
          <a:p>
            <a:endParaRPr lang="en-US"/>
          </a:p>
        </p:txBody>
      </p:sp>
      <p:sp>
        <p:nvSpPr>
          <p:cNvPr id="4" name="Freeform 4"/>
          <p:cNvSpPr/>
          <p:nvPr/>
        </p:nvSpPr>
        <p:spPr>
          <a:xfrm>
            <a:off x="1033462" y="6049010"/>
            <a:ext cx="12547317" cy="2471441"/>
          </a:xfrm>
          <a:custGeom>
            <a:avLst/>
            <a:gdLst/>
            <a:ahLst/>
            <a:cxnLst/>
            <a:rect l="l" t="t" r="r" b="b"/>
            <a:pathLst>
              <a:path w="12547317" h="2471441">
                <a:moveTo>
                  <a:pt x="0" y="0"/>
                </a:moveTo>
                <a:lnTo>
                  <a:pt x="12547318" y="0"/>
                </a:lnTo>
                <a:lnTo>
                  <a:pt x="12547318" y="2471441"/>
                </a:lnTo>
                <a:lnTo>
                  <a:pt x="0" y="2471441"/>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1028700" y="177537"/>
            <a:ext cx="727814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Tiền xử lý dữ liệu</a:t>
            </a:r>
          </a:p>
        </p:txBody>
      </p:sp>
      <p:sp>
        <p:nvSpPr>
          <p:cNvPr id="6" name="TextBox 6"/>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1033462" y="1655383"/>
            <a:ext cx="16225838" cy="1199515"/>
          </a:xfrm>
          <a:prstGeom prst="rect">
            <a:avLst/>
          </a:prstGeom>
        </p:spPr>
        <p:txBody>
          <a:bodyPr lIns="0" tIns="0" rIns="0" bIns="0" rtlCol="0" anchor="t">
            <a:spAutoFit/>
          </a:bodyPr>
          <a:lstStyle/>
          <a:p>
            <a:pPr>
              <a:lnSpc>
                <a:spcPts val="4759"/>
              </a:lnSpc>
            </a:pPr>
            <a:r>
              <a:rPr lang="en-US" sz="3500" dirty="0" err="1">
                <a:solidFill>
                  <a:srgbClr val="000000"/>
                </a:solidFill>
                <a:latin typeface="Arimo"/>
              </a:rPr>
              <a:t>Với</a:t>
            </a:r>
            <a:r>
              <a:rPr lang="en-US" sz="3500" dirty="0">
                <a:solidFill>
                  <a:srgbClr val="000000"/>
                </a:solidFill>
                <a:latin typeface="Arimo"/>
              </a:rPr>
              <a:t> </a:t>
            </a:r>
            <a:r>
              <a:rPr lang="en-US" sz="3500" dirty="0" err="1">
                <a:solidFill>
                  <a:srgbClr val="000000"/>
                </a:solidFill>
                <a:latin typeface="Arimo"/>
              </a:rPr>
              <a:t>mỗi</a:t>
            </a:r>
            <a:r>
              <a:rPr lang="en-US" sz="3500" dirty="0">
                <a:solidFill>
                  <a:srgbClr val="000000"/>
                </a:solidFill>
                <a:latin typeface="Arimo"/>
              </a:rPr>
              <a:t> </a:t>
            </a:r>
            <a:r>
              <a:rPr lang="en-US" sz="3500" dirty="0" err="1">
                <a:solidFill>
                  <a:srgbClr val="000000"/>
                </a:solidFill>
                <a:latin typeface="Arimo"/>
              </a:rPr>
              <a:t>khách</a:t>
            </a:r>
            <a:r>
              <a:rPr lang="en-US" sz="3500" dirty="0">
                <a:solidFill>
                  <a:srgbClr val="000000"/>
                </a:solidFill>
                <a:latin typeface="Arimo"/>
              </a:rPr>
              <a:t> </a:t>
            </a:r>
            <a:r>
              <a:rPr lang="en-US" sz="3500" dirty="0" err="1">
                <a:solidFill>
                  <a:srgbClr val="000000"/>
                </a:solidFill>
                <a:latin typeface="Arimo"/>
              </a:rPr>
              <a:t>hàng</a:t>
            </a:r>
            <a:r>
              <a:rPr lang="en-US" sz="3500" dirty="0">
                <a:solidFill>
                  <a:srgbClr val="000000"/>
                </a:solidFill>
                <a:latin typeface="Arimo"/>
              </a:rPr>
              <a:t> </a:t>
            </a:r>
            <a:r>
              <a:rPr lang="en-US" sz="3500" dirty="0" err="1">
                <a:solidFill>
                  <a:srgbClr val="000000"/>
                </a:solidFill>
                <a:latin typeface="Arimo"/>
              </a:rPr>
              <a:t>tiến</a:t>
            </a:r>
            <a:r>
              <a:rPr lang="en-US" sz="3500" dirty="0">
                <a:solidFill>
                  <a:srgbClr val="000000"/>
                </a:solidFill>
                <a:latin typeface="Arimo"/>
              </a:rPr>
              <a:t> </a:t>
            </a:r>
            <a:r>
              <a:rPr lang="en-US" sz="3500" dirty="0" err="1">
                <a:solidFill>
                  <a:srgbClr val="000000"/>
                </a:solidFill>
                <a:latin typeface="Arimo"/>
              </a:rPr>
              <a:t>hành</a:t>
            </a:r>
            <a:r>
              <a:rPr lang="en-US" sz="3500" dirty="0">
                <a:solidFill>
                  <a:srgbClr val="000000"/>
                </a:solidFill>
                <a:latin typeface="Arimo"/>
              </a:rPr>
              <a:t> </a:t>
            </a:r>
            <a:r>
              <a:rPr lang="en-US" sz="3500" dirty="0" err="1">
                <a:solidFill>
                  <a:srgbClr val="000000"/>
                </a:solidFill>
                <a:latin typeface="Arimo"/>
              </a:rPr>
              <a:t>countDistinct</a:t>
            </a:r>
            <a:r>
              <a:rPr lang="en-US" sz="3500" dirty="0">
                <a:solidFill>
                  <a:srgbClr val="000000"/>
                </a:solidFill>
                <a:latin typeface="Arimo"/>
              </a:rPr>
              <a:t> </a:t>
            </a:r>
            <a:r>
              <a:rPr lang="en-US" sz="3500" dirty="0" err="1">
                <a:solidFill>
                  <a:srgbClr val="000000"/>
                </a:solidFill>
                <a:latin typeface="Arimo"/>
              </a:rPr>
              <a:t>theo</a:t>
            </a:r>
            <a:r>
              <a:rPr lang="en-US" sz="3500" dirty="0">
                <a:solidFill>
                  <a:srgbClr val="000000"/>
                </a:solidFill>
                <a:latin typeface="Arimo"/>
              </a:rPr>
              <a:t> </a:t>
            </a:r>
            <a:r>
              <a:rPr lang="en-US" sz="3500" dirty="0" err="1">
                <a:solidFill>
                  <a:srgbClr val="000000"/>
                </a:solidFill>
                <a:latin typeface="Arimo"/>
              </a:rPr>
              <a:t>InvoiceDate</a:t>
            </a:r>
            <a:r>
              <a:rPr lang="en-US" sz="3500" dirty="0">
                <a:solidFill>
                  <a:srgbClr val="000000"/>
                </a:solidFill>
                <a:latin typeface="Arimo"/>
              </a:rPr>
              <a:t> </a:t>
            </a:r>
            <a:r>
              <a:rPr lang="en-US" sz="3500" dirty="0" err="1">
                <a:solidFill>
                  <a:srgbClr val="000000"/>
                </a:solidFill>
                <a:latin typeface="Arimo"/>
              </a:rPr>
              <a:t>để</a:t>
            </a:r>
            <a:r>
              <a:rPr lang="en-US" sz="3500" dirty="0">
                <a:solidFill>
                  <a:srgbClr val="000000"/>
                </a:solidFill>
                <a:latin typeface="Arimo"/>
              </a:rPr>
              <a:t> </a:t>
            </a:r>
            <a:r>
              <a:rPr lang="en-US" sz="3500" dirty="0" err="1">
                <a:solidFill>
                  <a:srgbClr val="000000"/>
                </a:solidFill>
                <a:latin typeface="Arimo"/>
              </a:rPr>
              <a:t>biết</a:t>
            </a:r>
            <a:r>
              <a:rPr lang="en-US" sz="3500" dirty="0">
                <a:solidFill>
                  <a:srgbClr val="000000"/>
                </a:solidFill>
                <a:latin typeface="Arimo"/>
              </a:rPr>
              <a:t> </a:t>
            </a:r>
            <a:r>
              <a:rPr lang="en-US" sz="3500" dirty="0" err="1">
                <a:solidFill>
                  <a:srgbClr val="000000"/>
                </a:solidFill>
                <a:latin typeface="Arimo"/>
              </a:rPr>
              <a:t>tần</a:t>
            </a:r>
            <a:r>
              <a:rPr lang="en-US" sz="3500" dirty="0">
                <a:solidFill>
                  <a:srgbClr val="000000"/>
                </a:solidFill>
                <a:latin typeface="Arimo"/>
              </a:rPr>
              <a:t> </a:t>
            </a:r>
            <a:r>
              <a:rPr lang="en-US" sz="3500" dirty="0" err="1">
                <a:solidFill>
                  <a:srgbClr val="000000"/>
                </a:solidFill>
                <a:latin typeface="Arimo"/>
              </a:rPr>
              <a:t>suất</a:t>
            </a:r>
            <a:r>
              <a:rPr lang="en-US" sz="3500" dirty="0">
                <a:solidFill>
                  <a:srgbClr val="000000"/>
                </a:solidFill>
                <a:latin typeface="Arimo"/>
              </a:rPr>
              <a:t> </a:t>
            </a:r>
            <a:r>
              <a:rPr lang="en-US" sz="3500" dirty="0" err="1">
                <a:solidFill>
                  <a:srgbClr val="000000"/>
                </a:solidFill>
                <a:latin typeface="Arimo"/>
              </a:rPr>
              <a:t>mua</a:t>
            </a:r>
            <a:r>
              <a:rPr lang="en-US" sz="3500" dirty="0">
                <a:solidFill>
                  <a:srgbClr val="000000"/>
                </a:solidFill>
                <a:latin typeface="Arimo"/>
              </a:rPr>
              <a:t> </a:t>
            </a:r>
            <a:r>
              <a:rPr lang="en-US" sz="3500" dirty="0" err="1">
                <a:solidFill>
                  <a:srgbClr val="000000"/>
                </a:solidFill>
                <a:latin typeface="Arimo"/>
              </a:rPr>
              <a:t>hàng</a:t>
            </a:r>
            <a:r>
              <a:rPr lang="en-US" sz="3500" dirty="0">
                <a:solidFill>
                  <a:srgbClr val="000000"/>
                </a:solidFill>
                <a:latin typeface="Arimo"/>
              </a:rPr>
              <a:t> </a:t>
            </a:r>
            <a:r>
              <a:rPr lang="en-US" sz="3500" dirty="0" err="1">
                <a:solidFill>
                  <a:srgbClr val="000000"/>
                </a:solidFill>
                <a:latin typeface="Arimo"/>
              </a:rPr>
              <a:t>và</a:t>
            </a:r>
            <a:r>
              <a:rPr lang="en-US" sz="3500" dirty="0">
                <a:solidFill>
                  <a:srgbClr val="000000"/>
                </a:solidFill>
                <a:latin typeface="Arimo"/>
              </a:rPr>
              <a:t> </a:t>
            </a:r>
            <a:r>
              <a:rPr lang="en-US" sz="3500" dirty="0" err="1">
                <a:solidFill>
                  <a:srgbClr val="000000"/>
                </a:solidFill>
                <a:latin typeface="Arimo"/>
              </a:rPr>
              <a:t>tạo</a:t>
            </a:r>
            <a:r>
              <a:rPr lang="en-US" sz="3500" dirty="0">
                <a:solidFill>
                  <a:srgbClr val="000000"/>
                </a:solidFill>
                <a:latin typeface="Arimo"/>
              </a:rPr>
              <a:t> </a:t>
            </a:r>
            <a:r>
              <a:rPr lang="en-US" sz="3500" dirty="0" err="1">
                <a:solidFill>
                  <a:srgbClr val="000000"/>
                </a:solidFill>
                <a:latin typeface="Arimo"/>
              </a:rPr>
              <a:t>ra</a:t>
            </a:r>
            <a:r>
              <a:rPr lang="en-US" sz="3500" dirty="0">
                <a:solidFill>
                  <a:srgbClr val="000000"/>
                </a:solidFill>
                <a:latin typeface="Arimo"/>
              </a:rPr>
              <a:t> </a:t>
            </a:r>
            <a:r>
              <a:rPr lang="en-US" sz="3500" dirty="0" err="1">
                <a:solidFill>
                  <a:srgbClr val="000000"/>
                </a:solidFill>
                <a:latin typeface="Arimo"/>
              </a:rPr>
              <a:t>cột</a:t>
            </a:r>
            <a:r>
              <a:rPr lang="en-US" sz="3500" dirty="0">
                <a:solidFill>
                  <a:srgbClr val="000000"/>
                </a:solidFill>
                <a:latin typeface="Arimo"/>
              </a:rPr>
              <a:t> Frequency</a:t>
            </a:r>
          </a:p>
        </p:txBody>
      </p:sp>
      <p:sp>
        <p:nvSpPr>
          <p:cNvPr id="8" name="TextBox 8"/>
          <p:cNvSpPr txBox="1"/>
          <p:nvPr/>
        </p:nvSpPr>
        <p:spPr>
          <a:xfrm>
            <a:off x="1026319" y="4497070"/>
            <a:ext cx="16225838" cy="1199515"/>
          </a:xfrm>
          <a:prstGeom prst="rect">
            <a:avLst/>
          </a:prstGeom>
        </p:spPr>
        <p:txBody>
          <a:bodyPr lIns="0" tIns="0" rIns="0" bIns="0" rtlCol="0" anchor="t">
            <a:spAutoFit/>
          </a:bodyPr>
          <a:lstStyle/>
          <a:p>
            <a:pPr>
              <a:lnSpc>
                <a:spcPts val="4759"/>
              </a:lnSpc>
            </a:pPr>
            <a:r>
              <a:rPr lang="en-US" sz="3500" dirty="0" err="1">
                <a:solidFill>
                  <a:srgbClr val="000000"/>
                </a:solidFill>
                <a:latin typeface="Arimo"/>
              </a:rPr>
              <a:t>Tính</a:t>
            </a:r>
            <a:r>
              <a:rPr lang="en-US" sz="3500" dirty="0">
                <a:solidFill>
                  <a:srgbClr val="000000"/>
                </a:solidFill>
                <a:latin typeface="Arimo"/>
              </a:rPr>
              <a:t> </a:t>
            </a:r>
            <a:r>
              <a:rPr lang="en-US" sz="3500" dirty="0" err="1">
                <a:solidFill>
                  <a:srgbClr val="000000"/>
                </a:solidFill>
                <a:latin typeface="Arimo"/>
              </a:rPr>
              <a:t>toán</a:t>
            </a:r>
            <a:r>
              <a:rPr lang="en-US" sz="3500" dirty="0">
                <a:solidFill>
                  <a:srgbClr val="000000"/>
                </a:solidFill>
                <a:latin typeface="Arimo"/>
              </a:rPr>
              <a:t> </a:t>
            </a:r>
            <a:r>
              <a:rPr lang="en-US" sz="3500" dirty="0" err="1">
                <a:solidFill>
                  <a:srgbClr val="000000"/>
                </a:solidFill>
                <a:latin typeface="Arimo"/>
              </a:rPr>
              <a:t>số</a:t>
            </a:r>
            <a:r>
              <a:rPr lang="en-US" sz="3500" dirty="0">
                <a:solidFill>
                  <a:srgbClr val="000000"/>
                </a:solidFill>
                <a:latin typeface="Arimo"/>
              </a:rPr>
              <a:t> </a:t>
            </a:r>
            <a:r>
              <a:rPr lang="en-US" sz="3500" dirty="0" err="1">
                <a:solidFill>
                  <a:srgbClr val="000000"/>
                </a:solidFill>
                <a:latin typeface="Arimo"/>
              </a:rPr>
              <a:t>tiền</a:t>
            </a:r>
            <a:r>
              <a:rPr lang="en-US" sz="3500" dirty="0">
                <a:solidFill>
                  <a:srgbClr val="000000"/>
                </a:solidFill>
                <a:latin typeface="Arimo"/>
              </a:rPr>
              <a:t> </a:t>
            </a:r>
            <a:r>
              <a:rPr lang="en-US" sz="3500" dirty="0" err="1">
                <a:solidFill>
                  <a:srgbClr val="000000"/>
                </a:solidFill>
                <a:latin typeface="Arimo"/>
              </a:rPr>
              <a:t>khách</a:t>
            </a:r>
            <a:r>
              <a:rPr lang="en-US" sz="3500" dirty="0">
                <a:solidFill>
                  <a:srgbClr val="000000"/>
                </a:solidFill>
                <a:latin typeface="Arimo"/>
              </a:rPr>
              <a:t> </a:t>
            </a:r>
            <a:r>
              <a:rPr lang="en-US" sz="3500" dirty="0" err="1">
                <a:solidFill>
                  <a:srgbClr val="000000"/>
                </a:solidFill>
                <a:latin typeface="Arimo"/>
              </a:rPr>
              <a:t>hàng</a:t>
            </a:r>
            <a:r>
              <a:rPr lang="en-US" sz="3500" dirty="0">
                <a:solidFill>
                  <a:srgbClr val="000000"/>
                </a:solidFill>
                <a:latin typeface="Arimo"/>
              </a:rPr>
              <a:t> </a:t>
            </a:r>
            <a:r>
              <a:rPr lang="en-US" sz="3500" dirty="0" err="1">
                <a:solidFill>
                  <a:srgbClr val="000000"/>
                </a:solidFill>
                <a:latin typeface="Arimo"/>
              </a:rPr>
              <a:t>đã</a:t>
            </a:r>
            <a:r>
              <a:rPr lang="en-US" sz="3500" dirty="0">
                <a:solidFill>
                  <a:srgbClr val="000000"/>
                </a:solidFill>
                <a:latin typeface="Arimo"/>
              </a:rPr>
              <a:t> chi </a:t>
            </a:r>
            <a:r>
              <a:rPr lang="en-US" sz="3500" dirty="0" err="1">
                <a:solidFill>
                  <a:srgbClr val="000000"/>
                </a:solidFill>
                <a:latin typeface="Arimo"/>
              </a:rPr>
              <a:t>tiêu</a:t>
            </a:r>
            <a:r>
              <a:rPr lang="en-US" sz="3500" dirty="0">
                <a:solidFill>
                  <a:srgbClr val="000000"/>
                </a:solidFill>
                <a:latin typeface="Arimo"/>
              </a:rPr>
              <a:t> </a:t>
            </a:r>
            <a:r>
              <a:rPr lang="en-US" sz="3500" dirty="0" err="1">
                <a:solidFill>
                  <a:srgbClr val="000000"/>
                </a:solidFill>
                <a:latin typeface="Arimo"/>
              </a:rPr>
              <a:t>bằng</a:t>
            </a:r>
            <a:r>
              <a:rPr lang="en-US" sz="3500" dirty="0">
                <a:solidFill>
                  <a:srgbClr val="000000"/>
                </a:solidFill>
                <a:latin typeface="Arimo"/>
              </a:rPr>
              <a:t> </a:t>
            </a:r>
            <a:r>
              <a:rPr lang="en-US" sz="3500" dirty="0" err="1">
                <a:solidFill>
                  <a:srgbClr val="000000"/>
                </a:solidFill>
                <a:latin typeface="Arimo"/>
              </a:rPr>
              <a:t>cách</a:t>
            </a:r>
            <a:r>
              <a:rPr lang="en-US" sz="3500" dirty="0">
                <a:solidFill>
                  <a:srgbClr val="000000"/>
                </a:solidFill>
                <a:latin typeface="Arimo"/>
              </a:rPr>
              <a:t> </a:t>
            </a:r>
            <a:r>
              <a:rPr lang="en-US" sz="3500" dirty="0" err="1">
                <a:solidFill>
                  <a:srgbClr val="000000"/>
                </a:solidFill>
                <a:latin typeface="Arimo"/>
              </a:rPr>
              <a:t>lấy</a:t>
            </a:r>
            <a:r>
              <a:rPr lang="en-US" sz="3500" dirty="0">
                <a:solidFill>
                  <a:srgbClr val="000000"/>
                </a:solidFill>
                <a:latin typeface="Arimo"/>
              </a:rPr>
              <a:t> </a:t>
            </a:r>
            <a:r>
              <a:rPr lang="en-US" sz="3500" dirty="0" err="1">
                <a:solidFill>
                  <a:srgbClr val="000000"/>
                </a:solidFill>
                <a:latin typeface="Arimo"/>
              </a:rPr>
              <a:t>UnitPrice</a:t>
            </a:r>
            <a:r>
              <a:rPr lang="en-US" sz="3500" dirty="0">
                <a:solidFill>
                  <a:srgbClr val="000000"/>
                </a:solidFill>
                <a:latin typeface="Arimo"/>
              </a:rPr>
              <a:t> *Quantity </a:t>
            </a:r>
            <a:r>
              <a:rPr lang="en-US" sz="3500" dirty="0" err="1">
                <a:solidFill>
                  <a:srgbClr val="000000"/>
                </a:solidFill>
                <a:latin typeface="Arimo"/>
              </a:rPr>
              <a:t>và</a:t>
            </a:r>
            <a:r>
              <a:rPr lang="en-US" sz="3500" dirty="0">
                <a:solidFill>
                  <a:srgbClr val="000000"/>
                </a:solidFill>
                <a:latin typeface="Arimo"/>
              </a:rPr>
              <a:t> </a:t>
            </a:r>
            <a:r>
              <a:rPr lang="en-US" sz="3500" dirty="0" err="1">
                <a:solidFill>
                  <a:srgbClr val="000000"/>
                </a:solidFill>
                <a:latin typeface="Arimo"/>
              </a:rPr>
              <a:t>tính</a:t>
            </a:r>
            <a:r>
              <a:rPr lang="en-US" sz="3500" dirty="0">
                <a:solidFill>
                  <a:srgbClr val="000000"/>
                </a:solidFill>
                <a:latin typeface="Arimo"/>
              </a:rPr>
              <a:t> </a:t>
            </a:r>
            <a:r>
              <a:rPr lang="en-US" sz="3500" dirty="0" err="1">
                <a:solidFill>
                  <a:srgbClr val="000000"/>
                </a:solidFill>
                <a:latin typeface="Arimo"/>
              </a:rPr>
              <a:t>tổng</a:t>
            </a:r>
            <a:r>
              <a:rPr lang="en-US" sz="3500" dirty="0">
                <a:solidFill>
                  <a:srgbClr val="000000"/>
                </a:solidFill>
                <a:latin typeface="Arimo"/>
              </a:rPr>
              <a:t> </a:t>
            </a:r>
            <a:r>
              <a:rPr lang="en-US" sz="3500" dirty="0" err="1">
                <a:solidFill>
                  <a:srgbClr val="000000"/>
                </a:solidFill>
                <a:latin typeface="Arimo"/>
              </a:rPr>
              <a:t>để</a:t>
            </a:r>
            <a:r>
              <a:rPr lang="en-US" sz="3500" dirty="0">
                <a:solidFill>
                  <a:srgbClr val="000000"/>
                </a:solidFill>
                <a:latin typeface="Arimo"/>
              </a:rPr>
              <a:t> </a:t>
            </a:r>
            <a:r>
              <a:rPr lang="en-US" sz="3500" dirty="0" err="1">
                <a:solidFill>
                  <a:srgbClr val="000000"/>
                </a:solidFill>
                <a:latin typeface="Arimo"/>
              </a:rPr>
              <a:t>tạo</a:t>
            </a:r>
            <a:r>
              <a:rPr lang="en-US" sz="3500" dirty="0">
                <a:solidFill>
                  <a:srgbClr val="000000"/>
                </a:solidFill>
                <a:latin typeface="Arimo"/>
              </a:rPr>
              <a:t> </a:t>
            </a:r>
            <a:r>
              <a:rPr lang="en-US" sz="3500" dirty="0" err="1">
                <a:solidFill>
                  <a:srgbClr val="000000"/>
                </a:solidFill>
                <a:latin typeface="Arimo"/>
              </a:rPr>
              <a:t>ra</a:t>
            </a:r>
            <a:r>
              <a:rPr lang="en-US" sz="3500" dirty="0">
                <a:solidFill>
                  <a:srgbClr val="000000"/>
                </a:solidFill>
                <a:latin typeface="Arimo"/>
              </a:rPr>
              <a:t> </a:t>
            </a:r>
            <a:r>
              <a:rPr lang="en-US" sz="3500" dirty="0" err="1">
                <a:solidFill>
                  <a:srgbClr val="000000"/>
                </a:solidFill>
                <a:latin typeface="Arimo"/>
              </a:rPr>
              <a:t>cột</a:t>
            </a:r>
            <a:r>
              <a:rPr lang="en-US" sz="3500" dirty="0">
                <a:solidFill>
                  <a:srgbClr val="000000"/>
                </a:solidFill>
                <a:latin typeface="Arimo"/>
              </a:rPr>
              <a:t> Monetary</a:t>
            </a:r>
          </a:p>
        </p:txBody>
      </p:sp>
      <p:sp>
        <p:nvSpPr>
          <p:cNvPr id="9" name="Freeform 3">
            <a:extLst>
              <a:ext uri="{FF2B5EF4-FFF2-40B4-BE49-F238E27FC236}">
                <a16:creationId xmlns:a16="http://schemas.microsoft.com/office/drawing/2014/main" id="{4AA8DD6C-5BF3-587B-0F74-D67F865FDFCD}"/>
              </a:ext>
            </a:extLst>
          </p:cNvPr>
          <p:cNvSpPr/>
          <p:nvPr/>
        </p:nvSpPr>
        <p:spPr>
          <a:xfrm>
            <a:off x="16225629" y="-1071169"/>
            <a:ext cx="3096042" cy="3147184"/>
          </a:xfrm>
          <a:custGeom>
            <a:avLst/>
            <a:gdLst/>
            <a:ahLst/>
            <a:cxnLst/>
            <a:rect l="l" t="t" r="r" b="b"/>
            <a:pathLst>
              <a:path w="3096042" h="3147184">
                <a:moveTo>
                  <a:pt x="0" y="0"/>
                </a:moveTo>
                <a:lnTo>
                  <a:pt x="3096043" y="0"/>
                </a:lnTo>
                <a:lnTo>
                  <a:pt x="3096043" y="3147184"/>
                </a:lnTo>
                <a:lnTo>
                  <a:pt x="0" y="31471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033462" y="2587856"/>
            <a:ext cx="8872538" cy="6518044"/>
          </a:xfrm>
          <a:custGeom>
            <a:avLst/>
            <a:gdLst/>
            <a:ahLst/>
            <a:cxnLst/>
            <a:rect l="l" t="t" r="r" b="b"/>
            <a:pathLst>
              <a:path w="7144826" h="5895514">
                <a:moveTo>
                  <a:pt x="0" y="0"/>
                </a:moveTo>
                <a:lnTo>
                  <a:pt x="7144826" y="0"/>
                </a:lnTo>
                <a:lnTo>
                  <a:pt x="7144826" y="5895513"/>
                </a:lnTo>
                <a:lnTo>
                  <a:pt x="0" y="589551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77537"/>
            <a:ext cx="727814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Tiền xử lý dữ liệu</a:t>
            </a:r>
          </a:p>
        </p:txBody>
      </p:sp>
      <p:sp>
        <p:nvSpPr>
          <p:cNvPr id="5" name="TextBox 5"/>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1033462" y="1655383"/>
            <a:ext cx="16225838" cy="599440"/>
          </a:xfrm>
          <a:prstGeom prst="rect">
            <a:avLst/>
          </a:prstGeom>
        </p:spPr>
        <p:txBody>
          <a:bodyPr lIns="0" tIns="0" rIns="0" bIns="0" rtlCol="0" anchor="t">
            <a:spAutoFit/>
          </a:bodyPr>
          <a:lstStyle/>
          <a:p>
            <a:pPr>
              <a:lnSpc>
                <a:spcPts val="4759"/>
              </a:lnSpc>
            </a:pPr>
            <a:r>
              <a:rPr lang="en-US" sz="3399" dirty="0" err="1">
                <a:solidFill>
                  <a:srgbClr val="000000"/>
                </a:solidFill>
                <a:latin typeface="Arimo"/>
              </a:rPr>
              <a:t>Tiến</a:t>
            </a:r>
            <a:r>
              <a:rPr lang="en-US" sz="3399" dirty="0">
                <a:solidFill>
                  <a:srgbClr val="000000"/>
                </a:solidFill>
                <a:latin typeface="Arimo"/>
              </a:rPr>
              <a:t> </a:t>
            </a:r>
            <a:r>
              <a:rPr lang="en-US" sz="3399" dirty="0" err="1">
                <a:solidFill>
                  <a:srgbClr val="000000"/>
                </a:solidFill>
                <a:latin typeface="Arimo"/>
              </a:rPr>
              <a:t>hành</a:t>
            </a:r>
            <a:r>
              <a:rPr lang="en-US" sz="3399" dirty="0">
                <a:solidFill>
                  <a:srgbClr val="000000"/>
                </a:solidFill>
                <a:latin typeface="Arimo"/>
              </a:rPr>
              <a:t> join </a:t>
            </a:r>
            <a:r>
              <a:rPr lang="en-US" sz="3399" dirty="0" err="1">
                <a:solidFill>
                  <a:srgbClr val="000000"/>
                </a:solidFill>
                <a:latin typeface="Arimo"/>
              </a:rPr>
              <a:t>dữ</a:t>
            </a:r>
            <a:r>
              <a:rPr lang="en-US" sz="3399" dirty="0">
                <a:solidFill>
                  <a:srgbClr val="000000"/>
                </a:solidFill>
                <a:latin typeface="Arimo"/>
              </a:rPr>
              <a:t> </a:t>
            </a:r>
            <a:r>
              <a:rPr lang="en-US" sz="3399" dirty="0" err="1">
                <a:solidFill>
                  <a:srgbClr val="000000"/>
                </a:solidFill>
                <a:latin typeface="Arimo"/>
              </a:rPr>
              <a:t>liệu</a:t>
            </a:r>
            <a:r>
              <a:rPr lang="en-US" sz="3399" dirty="0">
                <a:solidFill>
                  <a:srgbClr val="000000"/>
                </a:solidFill>
                <a:latin typeface="Arimo"/>
              </a:rPr>
              <a:t> </a:t>
            </a:r>
            <a:r>
              <a:rPr lang="en-US" sz="3399" dirty="0" err="1">
                <a:solidFill>
                  <a:srgbClr val="000000"/>
                </a:solidFill>
                <a:latin typeface="Arimo"/>
              </a:rPr>
              <a:t>và</a:t>
            </a:r>
            <a:r>
              <a:rPr lang="en-US" sz="3399" dirty="0">
                <a:solidFill>
                  <a:srgbClr val="000000"/>
                </a:solidFill>
                <a:latin typeface="Arimo"/>
              </a:rPr>
              <a:t> </a:t>
            </a:r>
            <a:r>
              <a:rPr lang="en-US" sz="3399" dirty="0" err="1">
                <a:solidFill>
                  <a:srgbClr val="000000"/>
                </a:solidFill>
                <a:latin typeface="Arimo"/>
              </a:rPr>
              <a:t>có</a:t>
            </a:r>
            <a:r>
              <a:rPr lang="en-US" sz="3399" dirty="0">
                <a:solidFill>
                  <a:srgbClr val="000000"/>
                </a:solidFill>
                <a:latin typeface="Arimo"/>
              </a:rPr>
              <a:t> </a:t>
            </a:r>
            <a:r>
              <a:rPr lang="en-US" sz="3399" dirty="0" err="1">
                <a:solidFill>
                  <a:srgbClr val="000000"/>
                </a:solidFill>
                <a:latin typeface="Arimo"/>
              </a:rPr>
              <a:t>được</a:t>
            </a:r>
            <a:r>
              <a:rPr lang="en-US" sz="3399" dirty="0">
                <a:solidFill>
                  <a:srgbClr val="000000"/>
                </a:solidFill>
                <a:latin typeface="Arimo"/>
              </a:rPr>
              <a:t> </a:t>
            </a:r>
            <a:r>
              <a:rPr lang="en-US" sz="3399" dirty="0" err="1">
                <a:solidFill>
                  <a:srgbClr val="000000"/>
                </a:solidFill>
                <a:latin typeface="Arimo"/>
              </a:rPr>
              <a:t>kết</a:t>
            </a:r>
            <a:r>
              <a:rPr lang="en-US" sz="3399" dirty="0">
                <a:solidFill>
                  <a:srgbClr val="000000"/>
                </a:solidFill>
                <a:latin typeface="Arimo"/>
              </a:rPr>
              <a:t> </a:t>
            </a:r>
            <a:r>
              <a:rPr lang="en-US" sz="3399" dirty="0" err="1">
                <a:solidFill>
                  <a:srgbClr val="000000"/>
                </a:solidFill>
                <a:latin typeface="Arimo"/>
              </a:rPr>
              <a:t>quả</a:t>
            </a:r>
            <a:r>
              <a:rPr lang="en-US" sz="3399" dirty="0">
                <a:solidFill>
                  <a:srgbClr val="000000"/>
                </a:solidFill>
                <a:latin typeface="Arimo"/>
              </a:rPr>
              <a:t> </a:t>
            </a:r>
            <a:r>
              <a:rPr lang="en-US" sz="3399" dirty="0" err="1">
                <a:solidFill>
                  <a:srgbClr val="000000"/>
                </a:solidFill>
                <a:latin typeface="Arimo"/>
              </a:rPr>
              <a:t>như</a:t>
            </a:r>
            <a:r>
              <a:rPr lang="en-US" sz="3399" dirty="0">
                <a:solidFill>
                  <a:srgbClr val="000000"/>
                </a:solidFill>
                <a:latin typeface="Arimo"/>
              </a:rPr>
              <a:t> </a:t>
            </a:r>
            <a:r>
              <a:rPr lang="en-US" sz="3399" dirty="0" err="1">
                <a:solidFill>
                  <a:srgbClr val="000000"/>
                </a:solidFill>
                <a:latin typeface="Arimo"/>
              </a:rPr>
              <a:t>sau</a:t>
            </a:r>
            <a:endParaRPr lang="en-US" sz="3399" dirty="0">
              <a:solidFill>
                <a:srgbClr val="000000"/>
              </a:solidFill>
              <a:latin typeface="Arimo"/>
            </a:endParaRPr>
          </a:p>
        </p:txBody>
      </p:sp>
      <p:sp>
        <p:nvSpPr>
          <p:cNvPr id="8" name="Freeform 4">
            <a:extLst>
              <a:ext uri="{FF2B5EF4-FFF2-40B4-BE49-F238E27FC236}">
                <a16:creationId xmlns:a16="http://schemas.microsoft.com/office/drawing/2014/main" id="{F08806C9-40EA-7C22-C0E1-F4EDD1D2E558}"/>
              </a:ext>
            </a:extLst>
          </p:cNvPr>
          <p:cNvSpPr/>
          <p:nvPr/>
        </p:nvSpPr>
        <p:spPr>
          <a:xfrm rot="7619448">
            <a:off x="13429659" y="7100623"/>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4">
            <a:extLst>
              <a:ext uri="{FF2B5EF4-FFF2-40B4-BE49-F238E27FC236}">
                <a16:creationId xmlns:a16="http://schemas.microsoft.com/office/drawing/2014/main" id="{AB57AFD7-8A66-F2FC-234A-2BAE59EA3A57}"/>
              </a:ext>
            </a:extLst>
          </p:cNvPr>
          <p:cNvSpPr/>
          <p:nvPr/>
        </p:nvSpPr>
        <p:spPr>
          <a:xfrm rot="19025147">
            <a:off x="14807335" y="6813723"/>
            <a:ext cx="2466096" cy="2466096"/>
          </a:xfrm>
          <a:custGeom>
            <a:avLst/>
            <a:gdLst/>
            <a:ahLst/>
            <a:cxnLst/>
            <a:rect l="l" t="t" r="r" b="b"/>
            <a:pathLst>
              <a:path w="2466096" h="2466096">
                <a:moveTo>
                  <a:pt x="0" y="0"/>
                </a:moveTo>
                <a:lnTo>
                  <a:pt x="2466096" y="0"/>
                </a:lnTo>
                <a:lnTo>
                  <a:pt x="2466096" y="2466096"/>
                </a:lnTo>
                <a:lnTo>
                  <a:pt x="0" y="2466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3000"/>
            </a:blip>
            <a:stretch>
              <a:fillRect t="-9222" b="-9222"/>
            </a:stretch>
          </a:blipFill>
        </p:spPr>
        <p:txBody>
          <a:bodyPr/>
          <a:lstStyle/>
          <a:p>
            <a:endParaRPr lang="en-US"/>
          </a:p>
        </p:txBody>
      </p:sp>
      <p:sp>
        <p:nvSpPr>
          <p:cNvPr id="3" name="Freeform 3"/>
          <p:cNvSpPr/>
          <p:nvPr/>
        </p:nvSpPr>
        <p:spPr>
          <a:xfrm rot="1834461">
            <a:off x="12242553" y="-1031693"/>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574853">
            <a:off x="12673015" y="509590"/>
            <a:ext cx="2466096" cy="2466096"/>
          </a:xfrm>
          <a:custGeom>
            <a:avLst/>
            <a:gdLst/>
            <a:ahLst/>
            <a:cxnLst/>
            <a:rect l="l" t="t" r="r" b="b"/>
            <a:pathLst>
              <a:path w="2466096" h="2466096">
                <a:moveTo>
                  <a:pt x="0" y="0"/>
                </a:moveTo>
                <a:lnTo>
                  <a:pt x="2466096" y="0"/>
                </a:lnTo>
                <a:lnTo>
                  <a:pt x="2466096" y="2466096"/>
                </a:lnTo>
                <a:lnTo>
                  <a:pt x="0" y="2466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478202" y="1742638"/>
            <a:ext cx="1421951" cy="1421951"/>
          </a:xfrm>
          <a:custGeom>
            <a:avLst/>
            <a:gdLst/>
            <a:ahLst/>
            <a:cxnLst/>
            <a:rect l="l" t="t" r="r" b="b"/>
            <a:pathLst>
              <a:path w="1421951" h="1421951">
                <a:moveTo>
                  <a:pt x="0" y="0"/>
                </a:moveTo>
                <a:lnTo>
                  <a:pt x="1421951" y="0"/>
                </a:lnTo>
                <a:lnTo>
                  <a:pt x="1421951" y="1421951"/>
                </a:lnTo>
                <a:lnTo>
                  <a:pt x="0" y="1421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aphicFrame>
        <p:nvGraphicFramePr>
          <p:cNvPr id="6" name="Table 6"/>
          <p:cNvGraphicFramePr>
            <a:graphicFrameLocks noGrp="1"/>
          </p:cNvGraphicFramePr>
          <p:nvPr/>
        </p:nvGraphicFramePr>
        <p:xfrm>
          <a:off x="2604171" y="2781300"/>
          <a:ext cx="7315200" cy="5715001"/>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958893">
                <a:tc>
                  <a:txBody>
                    <a:bodyPr/>
                    <a:lstStyle/>
                    <a:p>
                      <a:pPr algn="ctr">
                        <a:lnSpc>
                          <a:spcPts val="3639"/>
                        </a:lnSpc>
                        <a:defRPr/>
                      </a:pPr>
                      <a:r>
                        <a:rPr lang="en-US" sz="2599">
                          <a:solidFill>
                            <a:srgbClr val="000000"/>
                          </a:solidFill>
                          <a:latin typeface="Arimo"/>
                        </a:rPr>
                        <a:t>CustomerID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dirty="0">
                          <a:solidFill>
                            <a:srgbClr val="000000"/>
                          </a:solidFill>
                          <a:latin typeface="Arimo"/>
                        </a:rPr>
                        <a:t>ID </a:t>
                      </a:r>
                      <a:r>
                        <a:rPr lang="en-US" sz="2599" dirty="0" err="1">
                          <a:solidFill>
                            <a:srgbClr val="000000"/>
                          </a:solidFill>
                          <a:latin typeface="Arimo"/>
                        </a:rPr>
                        <a:t>khách</a:t>
                      </a:r>
                      <a:r>
                        <a:rPr lang="en-US" sz="2599" dirty="0">
                          <a:solidFill>
                            <a:srgbClr val="000000"/>
                          </a:solidFill>
                          <a:latin typeface="Arimo"/>
                        </a:rPr>
                        <a:t> </a:t>
                      </a:r>
                      <a:r>
                        <a:rPr lang="en-US" sz="2599" dirty="0" err="1">
                          <a:solidFill>
                            <a:srgbClr val="000000"/>
                          </a:solidFill>
                          <a:latin typeface="Arimo"/>
                        </a:rPr>
                        <a:t>hàng</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0"/>
                  </a:ext>
                </a:extLst>
              </a:tr>
              <a:tr h="1419161">
                <a:tc>
                  <a:txBody>
                    <a:bodyPr/>
                    <a:lstStyle/>
                    <a:p>
                      <a:pPr algn="ctr">
                        <a:lnSpc>
                          <a:spcPts val="3639"/>
                        </a:lnSpc>
                        <a:defRPr/>
                      </a:pPr>
                      <a:r>
                        <a:rPr lang="en-US" sz="2599">
                          <a:solidFill>
                            <a:srgbClr val="000000"/>
                          </a:solidFill>
                          <a:latin typeface="Arimo"/>
                        </a:rPr>
                        <a:t>Rerency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Arimo"/>
                        </a:rPr>
                        <a:t>Lần mua hàng gần đây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1"/>
                  </a:ext>
                </a:extLst>
              </a:tr>
              <a:tr h="958893">
                <a:tc>
                  <a:txBody>
                    <a:bodyPr/>
                    <a:lstStyle/>
                    <a:p>
                      <a:pPr algn="ctr">
                        <a:lnSpc>
                          <a:spcPts val="3639"/>
                        </a:lnSpc>
                        <a:defRPr/>
                      </a:pPr>
                      <a:r>
                        <a:rPr lang="en-US" sz="2599">
                          <a:solidFill>
                            <a:srgbClr val="000000"/>
                          </a:solidFill>
                          <a:latin typeface="Arimo"/>
                        </a:rPr>
                        <a:t>Frequency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Arimo"/>
                        </a:rPr>
                        <a:t>Tần suất mua hàng</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2"/>
                  </a:ext>
                </a:extLst>
              </a:tr>
              <a:tr h="1419161">
                <a:tc>
                  <a:txBody>
                    <a:bodyPr/>
                    <a:lstStyle/>
                    <a:p>
                      <a:pPr algn="ctr">
                        <a:lnSpc>
                          <a:spcPts val="3639"/>
                        </a:lnSpc>
                        <a:defRPr/>
                      </a:pPr>
                      <a:r>
                        <a:rPr lang="en-US" sz="2599">
                          <a:solidFill>
                            <a:srgbClr val="000000"/>
                          </a:solidFill>
                          <a:latin typeface="Arimo"/>
                        </a:rPr>
                        <a:t>Montenary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Arimo"/>
                        </a:rPr>
                        <a:t>Số tiền khách hàng đã chi</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3"/>
                  </a:ext>
                </a:extLst>
              </a:tr>
              <a:tr h="958893">
                <a:tc>
                  <a:txBody>
                    <a:bodyPr/>
                    <a:lstStyle/>
                    <a:p>
                      <a:pPr algn="ctr">
                        <a:lnSpc>
                          <a:spcPts val="3639"/>
                        </a:lnSpc>
                        <a:defRPr/>
                      </a:pPr>
                      <a:r>
                        <a:rPr lang="en-US" sz="2599">
                          <a:solidFill>
                            <a:srgbClr val="000000"/>
                          </a:solidFill>
                          <a:latin typeface="Arimo"/>
                        </a:rPr>
                        <a:t>Country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dirty="0" err="1">
                          <a:solidFill>
                            <a:srgbClr val="000000"/>
                          </a:solidFill>
                          <a:latin typeface="Arimo"/>
                        </a:rPr>
                        <a:t>Quốc</a:t>
                      </a:r>
                      <a:r>
                        <a:rPr lang="en-US" sz="2599" dirty="0">
                          <a:solidFill>
                            <a:srgbClr val="000000"/>
                          </a:solidFill>
                          <a:latin typeface="Arimo"/>
                        </a:rPr>
                        <a:t> </a:t>
                      </a:r>
                      <a:r>
                        <a:rPr lang="en-US" sz="2599" dirty="0" err="1">
                          <a:solidFill>
                            <a:srgbClr val="000000"/>
                          </a:solidFill>
                          <a:latin typeface="Arimo"/>
                        </a:rPr>
                        <a:t>gia</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4"/>
                  </a:ext>
                </a:extLst>
              </a:tr>
            </a:tbl>
          </a:graphicData>
        </a:graphic>
      </p:graphicFrame>
      <p:sp>
        <p:nvSpPr>
          <p:cNvPr id="7" name="TextBox 7"/>
          <p:cNvSpPr txBox="1"/>
          <p:nvPr/>
        </p:nvSpPr>
        <p:spPr>
          <a:xfrm>
            <a:off x="1028700" y="177537"/>
            <a:ext cx="6567774" cy="1052404"/>
          </a:xfrm>
          <a:prstGeom prst="rect">
            <a:avLst/>
          </a:prstGeom>
        </p:spPr>
        <p:txBody>
          <a:bodyPr lIns="0" tIns="0" rIns="0" bIns="0" rtlCol="0" anchor="t">
            <a:spAutoFit/>
          </a:bodyPr>
          <a:lstStyle/>
          <a:p>
            <a:pPr>
              <a:lnSpc>
                <a:spcPts val="8959"/>
              </a:lnSpc>
            </a:pPr>
            <a:r>
              <a:rPr lang="en-US" sz="6399" dirty="0" err="1">
                <a:solidFill>
                  <a:srgbClr val="26459B"/>
                </a:solidFill>
                <a:latin typeface="Arimo Bold"/>
              </a:rPr>
              <a:t>Bộ</a:t>
            </a:r>
            <a:r>
              <a:rPr lang="en-US" sz="6399" dirty="0">
                <a:solidFill>
                  <a:srgbClr val="26459B"/>
                </a:solidFill>
                <a:latin typeface="Arimo Bold"/>
              </a:rPr>
              <a:t> </a:t>
            </a:r>
            <a:r>
              <a:rPr lang="en-US" sz="6399" dirty="0" err="1">
                <a:solidFill>
                  <a:srgbClr val="26459B"/>
                </a:solidFill>
                <a:latin typeface="Arimo Bold"/>
              </a:rPr>
              <a:t>dữ</a:t>
            </a:r>
            <a:r>
              <a:rPr lang="en-US" sz="6399" dirty="0">
                <a:solidFill>
                  <a:srgbClr val="26459B"/>
                </a:solidFill>
                <a:latin typeface="Arimo Bold"/>
              </a:rPr>
              <a:t> </a:t>
            </a:r>
            <a:r>
              <a:rPr lang="en-US" sz="6399" dirty="0" err="1">
                <a:solidFill>
                  <a:srgbClr val="26459B"/>
                </a:solidFill>
                <a:latin typeface="Arimo Bold"/>
              </a:rPr>
              <a:t>liệu</a:t>
            </a:r>
            <a:r>
              <a:rPr lang="en-US" sz="6399" dirty="0">
                <a:solidFill>
                  <a:srgbClr val="26459B"/>
                </a:solidFill>
                <a:latin typeface="Arimo Bold"/>
              </a:rPr>
              <a:t> </a:t>
            </a:r>
          </a:p>
        </p:txBody>
      </p:sp>
      <p:sp>
        <p:nvSpPr>
          <p:cNvPr id="8" name="TextBox 8"/>
          <p:cNvSpPr txBox="1"/>
          <p:nvPr/>
        </p:nvSpPr>
        <p:spPr>
          <a:xfrm>
            <a:off x="10811196" y="5067300"/>
            <a:ext cx="6189733" cy="1066800"/>
          </a:xfrm>
          <a:prstGeom prst="rect">
            <a:avLst/>
          </a:prstGeom>
        </p:spPr>
        <p:txBody>
          <a:bodyPr lIns="0" tIns="0" rIns="0" bIns="0" rtlCol="0" anchor="t">
            <a:spAutoFit/>
          </a:bodyPr>
          <a:lstStyle/>
          <a:p>
            <a:pPr>
              <a:lnSpc>
                <a:spcPts val="4200"/>
              </a:lnSpc>
            </a:pPr>
            <a:r>
              <a:rPr lang="en-US" sz="3000" dirty="0">
                <a:solidFill>
                  <a:srgbClr val="13224B"/>
                </a:solidFill>
                <a:latin typeface="Arimo Bold"/>
              </a:rPr>
              <a:t>=&gt; </a:t>
            </a:r>
            <a:r>
              <a:rPr lang="en-US" sz="3000" dirty="0" err="1">
                <a:solidFill>
                  <a:srgbClr val="13224B"/>
                </a:solidFill>
                <a:latin typeface="Arimo Bold"/>
              </a:rPr>
              <a:t>Dữ</a:t>
            </a:r>
            <a:r>
              <a:rPr lang="en-US" sz="3000" dirty="0">
                <a:solidFill>
                  <a:srgbClr val="13224B"/>
                </a:solidFill>
                <a:latin typeface="Arimo Bold"/>
              </a:rPr>
              <a:t> </a:t>
            </a:r>
            <a:r>
              <a:rPr lang="en-US" sz="3000" dirty="0" err="1">
                <a:solidFill>
                  <a:srgbClr val="13224B"/>
                </a:solidFill>
                <a:latin typeface="Arimo Bold"/>
              </a:rPr>
              <a:t>liệu</a:t>
            </a:r>
            <a:r>
              <a:rPr lang="en-US" sz="3000" dirty="0">
                <a:solidFill>
                  <a:srgbClr val="13224B"/>
                </a:solidFill>
                <a:latin typeface="Arimo Bold"/>
              </a:rPr>
              <a:t> </a:t>
            </a:r>
            <a:r>
              <a:rPr lang="en-US" sz="3000" dirty="0" err="1">
                <a:solidFill>
                  <a:srgbClr val="13224B"/>
                </a:solidFill>
                <a:latin typeface="Arimo Bold"/>
              </a:rPr>
              <a:t>lúc</a:t>
            </a:r>
            <a:r>
              <a:rPr lang="en-US" sz="3000" dirty="0">
                <a:solidFill>
                  <a:srgbClr val="13224B"/>
                </a:solidFill>
                <a:latin typeface="Arimo Bold"/>
              </a:rPr>
              <a:t> </a:t>
            </a:r>
            <a:r>
              <a:rPr lang="en-US" sz="3000" dirty="0" err="1">
                <a:solidFill>
                  <a:srgbClr val="13224B"/>
                </a:solidFill>
                <a:latin typeface="Arimo Bold"/>
              </a:rPr>
              <a:t>này</a:t>
            </a:r>
            <a:r>
              <a:rPr lang="en-US" sz="3000" dirty="0">
                <a:solidFill>
                  <a:srgbClr val="13224B"/>
                </a:solidFill>
                <a:latin typeface="Arimo Bold"/>
              </a:rPr>
              <a:t> </a:t>
            </a:r>
            <a:r>
              <a:rPr lang="en-US" sz="3000" dirty="0" err="1">
                <a:solidFill>
                  <a:srgbClr val="13224B"/>
                </a:solidFill>
                <a:latin typeface="Arimo Bold"/>
              </a:rPr>
              <a:t>còn</a:t>
            </a:r>
            <a:r>
              <a:rPr lang="en-US" sz="3000" dirty="0">
                <a:solidFill>
                  <a:srgbClr val="13224B"/>
                </a:solidFill>
                <a:latin typeface="Arimo Bold"/>
              </a:rPr>
              <a:t> </a:t>
            </a:r>
            <a:r>
              <a:rPr lang="en-US" sz="3000" dirty="0" err="1">
                <a:solidFill>
                  <a:srgbClr val="13224B"/>
                </a:solidFill>
                <a:latin typeface="Arimo Bold"/>
              </a:rPr>
              <a:t>khoảng</a:t>
            </a:r>
            <a:r>
              <a:rPr lang="en-US" sz="3000" dirty="0">
                <a:solidFill>
                  <a:srgbClr val="13224B"/>
                </a:solidFill>
                <a:latin typeface="Arimo Bold"/>
              </a:rPr>
              <a:t> </a:t>
            </a:r>
            <a:r>
              <a:rPr lang="en-US" sz="3000" dirty="0" err="1">
                <a:solidFill>
                  <a:srgbClr val="13224B"/>
                </a:solidFill>
                <a:latin typeface="Arimo Bold"/>
              </a:rPr>
              <a:t>hơn</a:t>
            </a:r>
            <a:r>
              <a:rPr lang="en-US" sz="3000" dirty="0">
                <a:solidFill>
                  <a:srgbClr val="13224B"/>
                </a:solidFill>
                <a:latin typeface="Arimo Bold"/>
              </a:rPr>
              <a:t> 4000 </a:t>
            </a:r>
            <a:r>
              <a:rPr lang="en-US" sz="3000" dirty="0" err="1">
                <a:solidFill>
                  <a:srgbClr val="13224B"/>
                </a:solidFill>
                <a:latin typeface="Arimo Bold"/>
              </a:rPr>
              <a:t>dòng</a:t>
            </a:r>
            <a:r>
              <a:rPr lang="en-US" sz="3000" dirty="0">
                <a:solidFill>
                  <a:srgbClr val="13224B"/>
                </a:solidFill>
                <a:latin typeface="Arimo Bold"/>
              </a:rPr>
              <a:t> </a:t>
            </a:r>
            <a:r>
              <a:rPr lang="en-US" sz="3000" dirty="0" err="1">
                <a:solidFill>
                  <a:srgbClr val="13224B"/>
                </a:solidFill>
                <a:latin typeface="Arimo Bold"/>
              </a:rPr>
              <a:t>và</a:t>
            </a:r>
            <a:r>
              <a:rPr lang="en-US" sz="3000" dirty="0">
                <a:solidFill>
                  <a:srgbClr val="13224B"/>
                </a:solidFill>
                <a:latin typeface="Arimo Bold"/>
              </a:rPr>
              <a:t> </a:t>
            </a:r>
            <a:r>
              <a:rPr lang="en-US" sz="3000" dirty="0" err="1">
                <a:solidFill>
                  <a:srgbClr val="13224B"/>
                </a:solidFill>
                <a:latin typeface="Arimo Bold"/>
              </a:rPr>
              <a:t>có</a:t>
            </a:r>
            <a:r>
              <a:rPr lang="en-US" sz="3000" dirty="0">
                <a:solidFill>
                  <a:srgbClr val="13224B"/>
                </a:solidFill>
                <a:latin typeface="Arimo Bold"/>
              </a:rPr>
              <a:t> 5 </a:t>
            </a:r>
            <a:r>
              <a:rPr lang="en-US" sz="3000" dirty="0" err="1">
                <a:solidFill>
                  <a:srgbClr val="13224B"/>
                </a:solidFill>
                <a:latin typeface="Arimo Bold"/>
              </a:rPr>
              <a:t>cột</a:t>
            </a:r>
            <a:endParaRPr lang="en-US" sz="3000" dirty="0">
              <a:solidFill>
                <a:srgbClr val="13224B"/>
              </a:solidFill>
              <a:latin typeface="Arimo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033462" y="2499701"/>
            <a:ext cx="7575375" cy="6758599"/>
          </a:xfrm>
          <a:custGeom>
            <a:avLst/>
            <a:gdLst/>
            <a:ahLst/>
            <a:cxnLst/>
            <a:rect l="l" t="t" r="r" b="b"/>
            <a:pathLst>
              <a:path w="7575375" h="6758599">
                <a:moveTo>
                  <a:pt x="0" y="0"/>
                </a:moveTo>
                <a:lnTo>
                  <a:pt x="7575375" y="0"/>
                </a:lnTo>
                <a:lnTo>
                  <a:pt x="7575375" y="6758599"/>
                </a:lnTo>
                <a:lnTo>
                  <a:pt x="0" y="6758599"/>
                </a:lnTo>
                <a:lnTo>
                  <a:pt x="0" y="0"/>
                </a:lnTo>
                <a:close/>
              </a:path>
            </a:pathLst>
          </a:custGeom>
          <a:blipFill>
            <a:blip r:embed="rId3"/>
            <a:stretch>
              <a:fillRect/>
            </a:stretch>
          </a:blipFill>
        </p:spPr>
        <p:txBody>
          <a:bodyPr/>
          <a:lstStyle/>
          <a:p>
            <a:endParaRPr lang="en-US"/>
          </a:p>
        </p:txBody>
      </p:sp>
      <p:sp>
        <p:nvSpPr>
          <p:cNvPr id="4" name="Freeform 4"/>
          <p:cNvSpPr/>
          <p:nvPr/>
        </p:nvSpPr>
        <p:spPr>
          <a:xfrm>
            <a:off x="10841284" y="2499701"/>
            <a:ext cx="6052018" cy="6758599"/>
          </a:xfrm>
          <a:custGeom>
            <a:avLst/>
            <a:gdLst/>
            <a:ahLst/>
            <a:cxnLst/>
            <a:rect l="l" t="t" r="r" b="b"/>
            <a:pathLst>
              <a:path w="6052018" h="6758599">
                <a:moveTo>
                  <a:pt x="0" y="0"/>
                </a:moveTo>
                <a:lnTo>
                  <a:pt x="6052018" y="0"/>
                </a:lnTo>
                <a:lnTo>
                  <a:pt x="6052018" y="6758599"/>
                </a:lnTo>
                <a:lnTo>
                  <a:pt x="0" y="6758599"/>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177537"/>
            <a:ext cx="727814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Tiền xử lý dữ liệu</a:t>
            </a:r>
          </a:p>
        </p:txBody>
      </p:sp>
      <p:sp>
        <p:nvSpPr>
          <p:cNvPr id="6" name="TextBox 6"/>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1033462" y="1655383"/>
            <a:ext cx="8611910" cy="599440"/>
          </a:xfrm>
          <a:prstGeom prst="rect">
            <a:avLst/>
          </a:prstGeom>
        </p:spPr>
        <p:txBody>
          <a:bodyPr lIns="0" tIns="0" rIns="0" bIns="0" rtlCol="0" anchor="t">
            <a:spAutoFit/>
          </a:bodyPr>
          <a:lstStyle/>
          <a:p>
            <a:pPr>
              <a:lnSpc>
                <a:spcPts val="4759"/>
              </a:lnSpc>
            </a:pPr>
            <a:r>
              <a:rPr lang="en-US" sz="3399" dirty="0" err="1">
                <a:solidFill>
                  <a:srgbClr val="000000"/>
                </a:solidFill>
                <a:latin typeface="Arimo"/>
              </a:rPr>
              <a:t>Bắt</a:t>
            </a:r>
            <a:r>
              <a:rPr lang="en-US" sz="3399" dirty="0">
                <a:solidFill>
                  <a:srgbClr val="000000"/>
                </a:solidFill>
                <a:latin typeface="Arimo"/>
              </a:rPr>
              <a:t> </a:t>
            </a:r>
            <a:r>
              <a:rPr lang="en-US" sz="3399" dirty="0" err="1">
                <a:solidFill>
                  <a:srgbClr val="000000"/>
                </a:solidFill>
                <a:latin typeface="Arimo"/>
              </a:rPr>
              <a:t>đầu</a:t>
            </a:r>
            <a:r>
              <a:rPr lang="en-US" sz="3399" dirty="0">
                <a:solidFill>
                  <a:srgbClr val="000000"/>
                </a:solidFill>
                <a:latin typeface="Arimo"/>
              </a:rPr>
              <a:t> </a:t>
            </a:r>
            <a:r>
              <a:rPr lang="en-US" sz="3399" dirty="0" err="1">
                <a:solidFill>
                  <a:srgbClr val="000000"/>
                </a:solidFill>
                <a:latin typeface="Arimo"/>
              </a:rPr>
              <a:t>tiến</a:t>
            </a:r>
            <a:r>
              <a:rPr lang="en-US" sz="3399" dirty="0">
                <a:solidFill>
                  <a:srgbClr val="000000"/>
                </a:solidFill>
                <a:latin typeface="Arimo"/>
              </a:rPr>
              <a:t> </a:t>
            </a:r>
            <a:r>
              <a:rPr lang="en-US" sz="3399" dirty="0" err="1">
                <a:solidFill>
                  <a:srgbClr val="000000"/>
                </a:solidFill>
                <a:latin typeface="Arimo"/>
              </a:rPr>
              <a:t>hành</a:t>
            </a:r>
            <a:r>
              <a:rPr lang="en-US" sz="3399" dirty="0">
                <a:solidFill>
                  <a:srgbClr val="000000"/>
                </a:solidFill>
                <a:latin typeface="Arimo"/>
              </a:rPr>
              <a:t> Encoding </a:t>
            </a:r>
            <a:r>
              <a:rPr lang="en-US" sz="3399" dirty="0" err="1">
                <a:solidFill>
                  <a:srgbClr val="000000"/>
                </a:solidFill>
                <a:latin typeface="Arimo"/>
              </a:rPr>
              <a:t>cho</a:t>
            </a:r>
            <a:r>
              <a:rPr lang="en-US" sz="3399" dirty="0">
                <a:solidFill>
                  <a:srgbClr val="000000"/>
                </a:solidFill>
                <a:latin typeface="Arimo"/>
              </a:rPr>
              <a:t> </a:t>
            </a:r>
            <a:r>
              <a:rPr lang="en-US" sz="3399" dirty="0" err="1">
                <a:solidFill>
                  <a:srgbClr val="000000"/>
                </a:solidFill>
                <a:latin typeface="Arimo"/>
              </a:rPr>
              <a:t>cột</a:t>
            </a:r>
            <a:r>
              <a:rPr lang="en-US" sz="3399" dirty="0">
                <a:solidFill>
                  <a:srgbClr val="000000"/>
                </a:solidFill>
                <a:latin typeface="Arimo"/>
              </a:rPr>
              <a:t> Country</a:t>
            </a:r>
          </a:p>
        </p:txBody>
      </p:sp>
      <p:sp>
        <p:nvSpPr>
          <p:cNvPr id="8" name="TextBox 8"/>
          <p:cNvSpPr txBox="1"/>
          <p:nvPr/>
        </p:nvSpPr>
        <p:spPr>
          <a:xfrm>
            <a:off x="10841284" y="1655383"/>
            <a:ext cx="8611910" cy="599440"/>
          </a:xfrm>
          <a:prstGeom prst="rect">
            <a:avLst/>
          </a:prstGeom>
        </p:spPr>
        <p:txBody>
          <a:bodyPr lIns="0" tIns="0" rIns="0" bIns="0" rtlCol="0" anchor="t">
            <a:spAutoFit/>
          </a:bodyPr>
          <a:lstStyle/>
          <a:p>
            <a:pPr>
              <a:lnSpc>
                <a:spcPts val="4759"/>
              </a:lnSpc>
            </a:pPr>
            <a:r>
              <a:rPr lang="en-US" sz="3399">
                <a:solidFill>
                  <a:srgbClr val="000000"/>
                </a:solidFill>
                <a:latin typeface="Arimo"/>
              </a:rPr>
              <a:t>Không dùng cột CustomerID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033462" y="2511965"/>
            <a:ext cx="7779730" cy="6863834"/>
          </a:xfrm>
          <a:custGeom>
            <a:avLst/>
            <a:gdLst/>
            <a:ahLst/>
            <a:cxnLst/>
            <a:rect l="l" t="t" r="r" b="b"/>
            <a:pathLst>
              <a:path w="7779730" h="6863834">
                <a:moveTo>
                  <a:pt x="0" y="0"/>
                </a:moveTo>
                <a:lnTo>
                  <a:pt x="7779730" y="0"/>
                </a:lnTo>
                <a:lnTo>
                  <a:pt x="7779730" y="6863834"/>
                </a:lnTo>
                <a:lnTo>
                  <a:pt x="0" y="686383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77537"/>
            <a:ext cx="727814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Tiền xử lý dữ liệu</a:t>
            </a:r>
          </a:p>
        </p:txBody>
      </p:sp>
      <p:sp>
        <p:nvSpPr>
          <p:cNvPr id="5" name="TextBox 5"/>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1033462" y="1655383"/>
            <a:ext cx="15488238" cy="599440"/>
          </a:xfrm>
          <a:prstGeom prst="rect">
            <a:avLst/>
          </a:prstGeom>
        </p:spPr>
        <p:txBody>
          <a:bodyPr lIns="0" tIns="0" rIns="0" bIns="0" rtlCol="0" anchor="t">
            <a:spAutoFit/>
          </a:bodyPr>
          <a:lstStyle/>
          <a:p>
            <a:pPr>
              <a:lnSpc>
                <a:spcPts val="4759"/>
              </a:lnSpc>
            </a:pPr>
            <a:r>
              <a:rPr lang="en-US" sz="3399" dirty="0">
                <a:solidFill>
                  <a:srgbClr val="000000"/>
                </a:solidFill>
                <a:latin typeface="Arimo"/>
              </a:rPr>
              <a:t>Transform </a:t>
            </a:r>
            <a:r>
              <a:rPr lang="en-US" sz="3399" dirty="0" err="1">
                <a:solidFill>
                  <a:srgbClr val="000000"/>
                </a:solidFill>
                <a:latin typeface="Arimo"/>
              </a:rPr>
              <a:t>dữ</a:t>
            </a:r>
            <a:r>
              <a:rPr lang="en-US" sz="3399" dirty="0">
                <a:solidFill>
                  <a:srgbClr val="000000"/>
                </a:solidFill>
                <a:latin typeface="Arimo"/>
              </a:rPr>
              <a:t> </a:t>
            </a:r>
            <a:r>
              <a:rPr lang="en-US" sz="3399" dirty="0" err="1">
                <a:solidFill>
                  <a:srgbClr val="000000"/>
                </a:solidFill>
                <a:latin typeface="Arimo"/>
              </a:rPr>
              <a:t>liệu</a:t>
            </a:r>
            <a:r>
              <a:rPr lang="en-US" sz="3399" dirty="0">
                <a:solidFill>
                  <a:srgbClr val="000000"/>
                </a:solidFill>
                <a:latin typeface="Arimo"/>
              </a:rPr>
              <a:t> sang Vector, scaling </a:t>
            </a:r>
            <a:r>
              <a:rPr lang="en-US" sz="3399" dirty="0" err="1">
                <a:solidFill>
                  <a:srgbClr val="000000"/>
                </a:solidFill>
                <a:latin typeface="Arimo"/>
              </a:rPr>
              <a:t>và</a:t>
            </a:r>
            <a:r>
              <a:rPr lang="en-US" sz="3399" dirty="0">
                <a:solidFill>
                  <a:srgbClr val="000000"/>
                </a:solidFill>
                <a:latin typeface="Arimo"/>
              </a:rPr>
              <a:t> </a:t>
            </a:r>
            <a:r>
              <a:rPr lang="en-US" sz="3399" dirty="0" err="1">
                <a:solidFill>
                  <a:srgbClr val="000000"/>
                </a:solidFill>
                <a:latin typeface="Arimo"/>
              </a:rPr>
              <a:t>giảm</a:t>
            </a:r>
            <a:r>
              <a:rPr lang="en-US" sz="3399" dirty="0">
                <a:solidFill>
                  <a:srgbClr val="000000"/>
                </a:solidFill>
                <a:latin typeface="Arimo"/>
              </a:rPr>
              <a:t> </a:t>
            </a:r>
            <a:r>
              <a:rPr lang="en-US" sz="3399" dirty="0" err="1">
                <a:solidFill>
                  <a:srgbClr val="000000"/>
                </a:solidFill>
                <a:latin typeface="Arimo"/>
              </a:rPr>
              <a:t>chiều</a:t>
            </a:r>
            <a:r>
              <a:rPr lang="en-US" sz="3399" dirty="0">
                <a:solidFill>
                  <a:srgbClr val="000000"/>
                </a:solidFill>
                <a:latin typeface="Arimo"/>
              </a:rPr>
              <a:t> </a:t>
            </a:r>
            <a:r>
              <a:rPr lang="en-US" sz="3399" dirty="0" err="1">
                <a:solidFill>
                  <a:srgbClr val="000000"/>
                </a:solidFill>
                <a:latin typeface="Arimo"/>
              </a:rPr>
              <a:t>dữ</a:t>
            </a:r>
            <a:r>
              <a:rPr lang="en-US" sz="3399" dirty="0">
                <a:solidFill>
                  <a:srgbClr val="000000"/>
                </a:solidFill>
                <a:latin typeface="Arimo"/>
              </a:rPr>
              <a:t> </a:t>
            </a:r>
            <a:r>
              <a:rPr lang="en-US" sz="3399" dirty="0" err="1">
                <a:solidFill>
                  <a:srgbClr val="000000"/>
                </a:solidFill>
                <a:latin typeface="Arimo"/>
              </a:rPr>
              <a:t>liệu</a:t>
            </a:r>
            <a:r>
              <a:rPr lang="en-US" sz="3399" dirty="0">
                <a:solidFill>
                  <a:srgbClr val="000000"/>
                </a:solidFill>
                <a:latin typeface="Arimo"/>
              </a:rPr>
              <a:t> </a:t>
            </a:r>
            <a:r>
              <a:rPr lang="en-US" sz="3399" dirty="0" err="1">
                <a:solidFill>
                  <a:srgbClr val="000000"/>
                </a:solidFill>
                <a:latin typeface="Arimo"/>
              </a:rPr>
              <a:t>bằng</a:t>
            </a:r>
            <a:r>
              <a:rPr lang="en-US" sz="3399" dirty="0">
                <a:solidFill>
                  <a:srgbClr val="000000"/>
                </a:solidFill>
                <a:latin typeface="Arimo"/>
              </a:rPr>
              <a:t> PCA</a:t>
            </a:r>
          </a:p>
        </p:txBody>
      </p:sp>
      <p:pic>
        <p:nvPicPr>
          <p:cNvPr id="8" name="Picture 7">
            <a:extLst>
              <a:ext uri="{FF2B5EF4-FFF2-40B4-BE49-F238E27FC236}">
                <a16:creationId xmlns:a16="http://schemas.microsoft.com/office/drawing/2014/main" id="{2CF20712-E63B-FB26-3B82-DAD8426AB698}"/>
              </a:ext>
            </a:extLst>
          </p:cNvPr>
          <p:cNvPicPr>
            <a:picLocks noChangeAspect="1"/>
          </p:cNvPicPr>
          <p:nvPr/>
        </p:nvPicPr>
        <p:blipFill>
          <a:blip r:embed="rId4"/>
          <a:stretch>
            <a:fillRect/>
          </a:stretch>
        </p:blipFill>
        <p:spPr>
          <a:xfrm>
            <a:off x="9139238" y="2511965"/>
            <a:ext cx="7964011" cy="4058216"/>
          </a:xfrm>
          <a:prstGeom prst="rect">
            <a:avLst/>
          </a:prstGeom>
        </p:spPr>
      </p:pic>
      <p:pic>
        <p:nvPicPr>
          <p:cNvPr id="10" name="Picture 9">
            <a:extLst>
              <a:ext uri="{FF2B5EF4-FFF2-40B4-BE49-F238E27FC236}">
                <a16:creationId xmlns:a16="http://schemas.microsoft.com/office/drawing/2014/main" id="{925B752F-18F9-534F-7854-AB1BCEA56144}"/>
              </a:ext>
            </a:extLst>
          </p:cNvPr>
          <p:cNvPicPr>
            <a:picLocks noChangeAspect="1"/>
          </p:cNvPicPr>
          <p:nvPr/>
        </p:nvPicPr>
        <p:blipFill>
          <a:blip r:embed="rId5"/>
          <a:stretch>
            <a:fillRect/>
          </a:stretch>
        </p:blipFill>
        <p:spPr>
          <a:xfrm>
            <a:off x="9164003" y="7070086"/>
            <a:ext cx="7939246" cy="16296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5528869" y="-544892"/>
            <a:ext cx="3096042" cy="3147184"/>
          </a:xfrm>
          <a:custGeom>
            <a:avLst/>
            <a:gdLst/>
            <a:ahLst/>
            <a:cxnLst/>
            <a:rect l="l" t="t" r="r" b="b"/>
            <a:pathLst>
              <a:path w="3096042" h="3147184">
                <a:moveTo>
                  <a:pt x="0" y="0"/>
                </a:moveTo>
                <a:lnTo>
                  <a:pt x="3096043" y="0"/>
                </a:lnTo>
                <a:lnTo>
                  <a:pt x="3096043"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177652">
            <a:off x="-1469150" y="7117722"/>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2574853">
            <a:off x="1788046" y="8778215"/>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28700" y="562543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1836207" y="4124046"/>
            <a:ext cx="1983377" cy="1558324"/>
          </a:xfrm>
          <a:prstGeom prst="rect">
            <a:avLst/>
          </a:prstGeom>
        </p:spPr>
        <p:txBody>
          <a:bodyPr lIns="0" tIns="0" rIns="0" bIns="0" rtlCol="0" anchor="t">
            <a:spAutoFit/>
          </a:bodyPr>
          <a:lstStyle/>
          <a:p>
            <a:pPr>
              <a:lnSpc>
                <a:spcPts val="12187"/>
              </a:lnSpc>
            </a:pPr>
            <a:r>
              <a:rPr lang="en-US" sz="10506">
                <a:solidFill>
                  <a:srgbClr val="26459B"/>
                </a:solidFill>
                <a:latin typeface="Batangas"/>
              </a:rPr>
              <a:t>04</a:t>
            </a:r>
          </a:p>
        </p:txBody>
      </p:sp>
      <p:sp>
        <p:nvSpPr>
          <p:cNvPr id="8" name="TextBox 8"/>
          <p:cNvSpPr txBox="1"/>
          <p:nvPr/>
        </p:nvSpPr>
        <p:spPr>
          <a:xfrm>
            <a:off x="3819585" y="3872621"/>
            <a:ext cx="13748215" cy="1809750"/>
          </a:xfrm>
          <a:prstGeom prst="rect">
            <a:avLst/>
          </a:prstGeom>
        </p:spPr>
        <p:txBody>
          <a:bodyPr lIns="0" tIns="0" rIns="0" bIns="0" rtlCol="0" anchor="t">
            <a:spAutoFit/>
          </a:bodyPr>
          <a:lstStyle/>
          <a:p>
            <a:pPr>
              <a:lnSpc>
                <a:spcPts val="14700"/>
              </a:lnSpc>
            </a:pPr>
            <a:r>
              <a:rPr lang="en-US" sz="10500">
                <a:solidFill>
                  <a:srgbClr val="26459B"/>
                </a:solidFill>
                <a:latin typeface="Batangas"/>
              </a:rPr>
              <a:t>THUẬT TOÁN KMEANS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5711279" y="-544892"/>
            <a:ext cx="3096042" cy="3147184"/>
          </a:xfrm>
          <a:custGeom>
            <a:avLst/>
            <a:gdLst/>
            <a:ahLst/>
            <a:cxnLst/>
            <a:rect l="l" t="t" r="r" b="b"/>
            <a:pathLst>
              <a:path w="3096042" h="3147184">
                <a:moveTo>
                  <a:pt x="0" y="0"/>
                </a:moveTo>
                <a:lnTo>
                  <a:pt x="3096042" y="0"/>
                </a:lnTo>
                <a:lnTo>
                  <a:pt x="3096042"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28700" y="-1657451"/>
            <a:ext cx="750395" cy="4259743"/>
            <a:chOff x="0" y="0"/>
            <a:chExt cx="2354580" cy="13366166"/>
          </a:xfrm>
        </p:grpSpPr>
        <p:sp>
          <p:nvSpPr>
            <p:cNvPr id="5" name="Freeform 5"/>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grpSp>
        <p:nvGrpSpPr>
          <p:cNvPr id="6" name="Group 6"/>
          <p:cNvGrpSpPr/>
          <p:nvPr/>
        </p:nvGrpSpPr>
        <p:grpSpPr>
          <a:xfrm>
            <a:off x="1281787" y="3275897"/>
            <a:ext cx="672658" cy="67265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8" name="Group 8"/>
          <p:cNvGrpSpPr/>
          <p:nvPr/>
        </p:nvGrpSpPr>
        <p:grpSpPr>
          <a:xfrm>
            <a:off x="1457137" y="3451247"/>
            <a:ext cx="321958" cy="32195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grpSp>
        <p:nvGrpSpPr>
          <p:cNvPr id="10" name="Group 10"/>
          <p:cNvGrpSpPr/>
          <p:nvPr/>
        </p:nvGrpSpPr>
        <p:grpSpPr>
          <a:xfrm>
            <a:off x="1281787" y="4624830"/>
            <a:ext cx="672658" cy="67265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12" name="Group 12"/>
          <p:cNvGrpSpPr/>
          <p:nvPr/>
        </p:nvGrpSpPr>
        <p:grpSpPr>
          <a:xfrm>
            <a:off x="1457137" y="4800180"/>
            <a:ext cx="321958" cy="321958"/>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grpSp>
        <p:nvGrpSpPr>
          <p:cNvPr id="14" name="Group 14"/>
          <p:cNvGrpSpPr/>
          <p:nvPr/>
        </p:nvGrpSpPr>
        <p:grpSpPr>
          <a:xfrm>
            <a:off x="1281787" y="6134525"/>
            <a:ext cx="672658" cy="672658"/>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16" name="Group 16"/>
          <p:cNvGrpSpPr/>
          <p:nvPr/>
        </p:nvGrpSpPr>
        <p:grpSpPr>
          <a:xfrm>
            <a:off x="1457137" y="6309875"/>
            <a:ext cx="321958" cy="321958"/>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grpSp>
        <p:nvGrpSpPr>
          <p:cNvPr id="18" name="Group 18"/>
          <p:cNvGrpSpPr/>
          <p:nvPr/>
        </p:nvGrpSpPr>
        <p:grpSpPr>
          <a:xfrm>
            <a:off x="1281787" y="7645383"/>
            <a:ext cx="672658" cy="672658"/>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20" name="Group 20"/>
          <p:cNvGrpSpPr/>
          <p:nvPr/>
        </p:nvGrpSpPr>
        <p:grpSpPr>
          <a:xfrm>
            <a:off x="1457137" y="7820733"/>
            <a:ext cx="321958" cy="321958"/>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22" name="TextBox 22"/>
          <p:cNvSpPr txBox="1"/>
          <p:nvPr/>
        </p:nvSpPr>
        <p:spPr>
          <a:xfrm>
            <a:off x="1957940" y="1251649"/>
            <a:ext cx="8081902" cy="1350643"/>
          </a:xfrm>
          <a:prstGeom prst="rect">
            <a:avLst/>
          </a:prstGeom>
        </p:spPr>
        <p:txBody>
          <a:bodyPr lIns="0" tIns="0" rIns="0" bIns="0" rtlCol="0" anchor="t">
            <a:spAutoFit/>
          </a:bodyPr>
          <a:lstStyle/>
          <a:p>
            <a:pPr>
              <a:lnSpc>
                <a:spcPts val="10439"/>
              </a:lnSpc>
            </a:pPr>
            <a:r>
              <a:rPr lang="en-US" sz="8999" dirty="0" err="1">
                <a:solidFill>
                  <a:srgbClr val="26459B"/>
                </a:solidFill>
                <a:latin typeface="Batangas"/>
              </a:rPr>
              <a:t>Nội</a:t>
            </a:r>
            <a:r>
              <a:rPr lang="en-US" sz="8999" dirty="0">
                <a:solidFill>
                  <a:srgbClr val="26459B"/>
                </a:solidFill>
                <a:latin typeface="Batangas"/>
              </a:rPr>
              <a:t> dung </a:t>
            </a:r>
          </a:p>
        </p:txBody>
      </p:sp>
      <p:sp>
        <p:nvSpPr>
          <p:cNvPr id="23" name="TextBox 23"/>
          <p:cNvSpPr txBox="1"/>
          <p:nvPr/>
        </p:nvSpPr>
        <p:spPr>
          <a:xfrm>
            <a:off x="2311090" y="3171122"/>
            <a:ext cx="4845284" cy="774066"/>
          </a:xfrm>
          <a:prstGeom prst="rect">
            <a:avLst/>
          </a:prstGeom>
        </p:spPr>
        <p:txBody>
          <a:bodyPr lIns="0" tIns="0" rIns="0" bIns="0" rtlCol="0" anchor="t">
            <a:spAutoFit/>
          </a:bodyPr>
          <a:lstStyle/>
          <a:p>
            <a:pPr>
              <a:lnSpc>
                <a:spcPts val="6159"/>
              </a:lnSpc>
            </a:pPr>
            <a:r>
              <a:rPr lang="en-US" sz="4399" dirty="0" err="1">
                <a:solidFill>
                  <a:srgbClr val="13224B"/>
                </a:solidFill>
                <a:latin typeface="Arimo Bold"/>
              </a:rPr>
              <a:t>Giới</a:t>
            </a:r>
            <a:r>
              <a:rPr lang="en-US" sz="4399" dirty="0">
                <a:solidFill>
                  <a:srgbClr val="13224B"/>
                </a:solidFill>
                <a:latin typeface="Arimo Bold"/>
              </a:rPr>
              <a:t> </a:t>
            </a:r>
            <a:r>
              <a:rPr lang="en-US" sz="4399" dirty="0" err="1">
                <a:solidFill>
                  <a:srgbClr val="13224B"/>
                </a:solidFill>
                <a:latin typeface="Arimo Bold"/>
              </a:rPr>
              <a:t>thiệu</a:t>
            </a:r>
            <a:r>
              <a:rPr lang="en-US" sz="4399" dirty="0">
                <a:solidFill>
                  <a:srgbClr val="13224B"/>
                </a:solidFill>
                <a:latin typeface="Arimo Bold"/>
              </a:rPr>
              <a:t> </a:t>
            </a:r>
            <a:r>
              <a:rPr lang="en-US" sz="4399" dirty="0" err="1">
                <a:solidFill>
                  <a:srgbClr val="13224B"/>
                </a:solidFill>
                <a:latin typeface="Arimo Bold"/>
              </a:rPr>
              <a:t>đề</a:t>
            </a:r>
            <a:r>
              <a:rPr lang="en-US" sz="4399" dirty="0">
                <a:solidFill>
                  <a:srgbClr val="13224B"/>
                </a:solidFill>
                <a:latin typeface="Arimo Bold"/>
              </a:rPr>
              <a:t> </a:t>
            </a:r>
            <a:r>
              <a:rPr lang="en-US" sz="4399" dirty="0" err="1">
                <a:solidFill>
                  <a:srgbClr val="13224B"/>
                </a:solidFill>
                <a:latin typeface="Arimo Bold"/>
              </a:rPr>
              <a:t>tài</a:t>
            </a:r>
            <a:r>
              <a:rPr lang="en-US" sz="4399" dirty="0">
                <a:solidFill>
                  <a:srgbClr val="13224B"/>
                </a:solidFill>
                <a:latin typeface="Arimo Bold"/>
              </a:rPr>
              <a:t> </a:t>
            </a:r>
          </a:p>
        </p:txBody>
      </p:sp>
      <p:sp>
        <p:nvSpPr>
          <p:cNvPr id="24" name="TextBox 24"/>
          <p:cNvSpPr txBox="1"/>
          <p:nvPr/>
        </p:nvSpPr>
        <p:spPr>
          <a:xfrm>
            <a:off x="2311090" y="4523423"/>
            <a:ext cx="4463930" cy="774065"/>
          </a:xfrm>
          <a:prstGeom prst="rect">
            <a:avLst/>
          </a:prstGeom>
        </p:spPr>
        <p:txBody>
          <a:bodyPr lIns="0" tIns="0" rIns="0" bIns="0" rtlCol="0" anchor="t">
            <a:spAutoFit/>
          </a:bodyPr>
          <a:lstStyle/>
          <a:p>
            <a:pPr>
              <a:lnSpc>
                <a:spcPts val="6160"/>
              </a:lnSpc>
            </a:pPr>
            <a:r>
              <a:rPr lang="en-US" sz="4400">
                <a:solidFill>
                  <a:srgbClr val="13224B"/>
                </a:solidFill>
                <a:latin typeface="Arimo Bold"/>
              </a:rPr>
              <a:t>Mô tả bộ dữ liệu </a:t>
            </a:r>
          </a:p>
        </p:txBody>
      </p:sp>
      <p:sp>
        <p:nvSpPr>
          <p:cNvPr id="25" name="TextBox 25"/>
          <p:cNvSpPr txBox="1"/>
          <p:nvPr/>
        </p:nvSpPr>
        <p:spPr>
          <a:xfrm>
            <a:off x="2311090" y="6043805"/>
            <a:ext cx="5754493" cy="774065"/>
          </a:xfrm>
          <a:prstGeom prst="rect">
            <a:avLst/>
          </a:prstGeom>
        </p:spPr>
        <p:txBody>
          <a:bodyPr lIns="0" tIns="0" rIns="0" bIns="0" rtlCol="0" anchor="t">
            <a:spAutoFit/>
          </a:bodyPr>
          <a:lstStyle/>
          <a:p>
            <a:pPr>
              <a:lnSpc>
                <a:spcPts val="6160"/>
              </a:lnSpc>
            </a:pPr>
            <a:r>
              <a:rPr lang="en-US" sz="4400">
                <a:solidFill>
                  <a:srgbClr val="13224B"/>
                </a:solidFill>
                <a:latin typeface="Arimo Bold"/>
              </a:rPr>
              <a:t>Tiền xử lý dữ liệu</a:t>
            </a:r>
          </a:p>
        </p:txBody>
      </p:sp>
      <p:sp>
        <p:nvSpPr>
          <p:cNvPr id="26" name="TextBox 26"/>
          <p:cNvSpPr txBox="1"/>
          <p:nvPr/>
        </p:nvSpPr>
        <p:spPr>
          <a:xfrm>
            <a:off x="2311090" y="7560820"/>
            <a:ext cx="5402262" cy="774065"/>
          </a:xfrm>
          <a:prstGeom prst="rect">
            <a:avLst/>
          </a:prstGeom>
        </p:spPr>
        <p:txBody>
          <a:bodyPr lIns="0" tIns="0" rIns="0" bIns="0" rtlCol="0" anchor="t">
            <a:spAutoFit/>
          </a:bodyPr>
          <a:lstStyle/>
          <a:p>
            <a:pPr>
              <a:lnSpc>
                <a:spcPts val="6160"/>
              </a:lnSpc>
            </a:pPr>
            <a:r>
              <a:rPr lang="en-US" sz="4400">
                <a:solidFill>
                  <a:srgbClr val="13224B"/>
                </a:solidFill>
                <a:latin typeface="Arimo Bold"/>
              </a:rPr>
              <a:t>Thuật toán Kmeans</a:t>
            </a:r>
          </a:p>
        </p:txBody>
      </p:sp>
      <p:sp>
        <p:nvSpPr>
          <p:cNvPr id="27" name="Freeform 27"/>
          <p:cNvSpPr/>
          <p:nvPr/>
        </p:nvSpPr>
        <p:spPr>
          <a:xfrm rot="8542106">
            <a:off x="12587577" y="6625257"/>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8" name="Group 28"/>
          <p:cNvGrpSpPr/>
          <p:nvPr/>
        </p:nvGrpSpPr>
        <p:grpSpPr>
          <a:xfrm>
            <a:off x="1281787" y="9011160"/>
            <a:ext cx="672658" cy="672658"/>
            <a:chOff x="0" y="0"/>
            <a:chExt cx="6350000" cy="6350000"/>
          </a:xfrm>
        </p:grpSpPr>
        <p:sp>
          <p:nvSpPr>
            <p:cNvPr id="29" name="Freeform 2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3272"/>
            </a:solidFill>
          </p:spPr>
          <p:txBody>
            <a:bodyPr/>
            <a:lstStyle/>
            <a:p>
              <a:endParaRPr lang="en-US"/>
            </a:p>
          </p:txBody>
        </p:sp>
      </p:grpSp>
      <p:grpSp>
        <p:nvGrpSpPr>
          <p:cNvPr id="30" name="Group 30"/>
          <p:cNvGrpSpPr/>
          <p:nvPr/>
        </p:nvGrpSpPr>
        <p:grpSpPr>
          <a:xfrm>
            <a:off x="1457137" y="9186510"/>
            <a:ext cx="321958" cy="321958"/>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32" name="TextBox 32"/>
          <p:cNvSpPr txBox="1"/>
          <p:nvPr/>
        </p:nvSpPr>
        <p:spPr>
          <a:xfrm>
            <a:off x="2311090" y="8926597"/>
            <a:ext cx="3118084" cy="774065"/>
          </a:xfrm>
          <a:prstGeom prst="rect">
            <a:avLst/>
          </a:prstGeom>
        </p:spPr>
        <p:txBody>
          <a:bodyPr lIns="0" tIns="0" rIns="0" bIns="0" rtlCol="0" anchor="t">
            <a:spAutoFit/>
          </a:bodyPr>
          <a:lstStyle/>
          <a:p>
            <a:pPr>
              <a:lnSpc>
                <a:spcPts val="6160"/>
              </a:lnSpc>
            </a:pPr>
            <a:r>
              <a:rPr lang="en-US" sz="4400">
                <a:solidFill>
                  <a:srgbClr val="13224B"/>
                </a:solidFill>
                <a:latin typeface="Arimo Bold"/>
              </a:rPr>
              <a:t>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E48001FA-226B-DA7A-A32C-0FF7C7F57179}"/>
              </a:ext>
            </a:extLst>
          </p:cNvPr>
          <p:cNvSpPr/>
          <p:nvPr/>
        </p:nvSpPr>
        <p:spPr>
          <a:xfrm>
            <a:off x="-200" y="3623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43000"/>
            </a:blip>
            <a:stretch>
              <a:fillRect t="-9222" b="-9222"/>
            </a:stretch>
          </a:blipFill>
        </p:spPr>
        <p:txBody>
          <a:bodyPr/>
          <a:lstStyle/>
          <a:p>
            <a:endParaRPr lang="en-US"/>
          </a:p>
        </p:txBody>
      </p:sp>
      <p:grpSp>
        <p:nvGrpSpPr>
          <p:cNvPr id="3" name="Group 3"/>
          <p:cNvGrpSpPr/>
          <p:nvPr/>
        </p:nvGrpSpPr>
        <p:grpSpPr>
          <a:xfrm>
            <a:off x="9144000" y="-928492"/>
            <a:ext cx="375198" cy="2129871"/>
            <a:chOff x="0" y="0"/>
            <a:chExt cx="2354580" cy="13366166"/>
          </a:xfrm>
        </p:grpSpPr>
        <p:sp>
          <p:nvSpPr>
            <p:cNvPr id="4" name="Freeform 4"/>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grpSp>
        <p:nvGrpSpPr>
          <p:cNvPr id="5" name="Group 5"/>
          <p:cNvGrpSpPr/>
          <p:nvPr/>
        </p:nvGrpSpPr>
        <p:grpSpPr>
          <a:xfrm rot="-10800000">
            <a:off x="9144000" y="9258300"/>
            <a:ext cx="375198" cy="2129871"/>
            <a:chOff x="0" y="0"/>
            <a:chExt cx="2354580" cy="13366166"/>
          </a:xfrm>
        </p:grpSpPr>
        <p:sp>
          <p:nvSpPr>
            <p:cNvPr id="6" name="Freeform 6"/>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sp>
        <p:nvSpPr>
          <p:cNvPr id="7" name="TextBox 7"/>
          <p:cNvSpPr txBox="1"/>
          <p:nvPr/>
        </p:nvSpPr>
        <p:spPr>
          <a:xfrm>
            <a:off x="1471526" y="4293870"/>
            <a:ext cx="4031264" cy="950848"/>
          </a:xfrm>
          <a:prstGeom prst="rect">
            <a:avLst/>
          </a:prstGeom>
        </p:spPr>
        <p:txBody>
          <a:bodyPr lIns="0" tIns="0" rIns="0" bIns="0" rtlCol="0" anchor="t">
            <a:spAutoFit/>
          </a:bodyPr>
          <a:lstStyle/>
          <a:p>
            <a:pPr>
              <a:lnSpc>
                <a:spcPts val="7167"/>
              </a:lnSpc>
            </a:pPr>
            <a:r>
              <a:rPr lang="en-US" sz="6399" dirty="0">
                <a:solidFill>
                  <a:srgbClr val="13224B"/>
                </a:solidFill>
                <a:latin typeface="Arimo Bold"/>
              </a:rPr>
              <a:t>K - MEAN </a:t>
            </a:r>
          </a:p>
        </p:txBody>
      </p:sp>
      <p:sp>
        <p:nvSpPr>
          <p:cNvPr id="8" name="TextBox 8"/>
          <p:cNvSpPr txBox="1"/>
          <p:nvPr/>
        </p:nvSpPr>
        <p:spPr>
          <a:xfrm>
            <a:off x="1028700" y="177537"/>
            <a:ext cx="849049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Các bước thực hiện </a:t>
            </a:r>
          </a:p>
        </p:txBody>
      </p:sp>
      <p:sp>
        <p:nvSpPr>
          <p:cNvPr id="9" name="TextBox 9"/>
          <p:cNvSpPr txBox="1"/>
          <p:nvPr/>
        </p:nvSpPr>
        <p:spPr>
          <a:xfrm>
            <a:off x="7709894" y="3250643"/>
            <a:ext cx="9815630" cy="3692875"/>
          </a:xfrm>
          <a:prstGeom prst="rect">
            <a:avLst/>
          </a:prstGeom>
        </p:spPr>
        <p:txBody>
          <a:bodyPr lIns="0" tIns="0" rIns="0" bIns="0" rtlCol="0" anchor="t">
            <a:spAutoFit/>
          </a:bodyPr>
          <a:lstStyle/>
          <a:p>
            <a:pPr algn="just">
              <a:lnSpc>
                <a:spcPts val="7000"/>
              </a:lnSpc>
            </a:pPr>
            <a:r>
              <a:rPr lang="en-US" sz="3500" dirty="0">
                <a:solidFill>
                  <a:srgbClr val="000000"/>
                </a:solidFill>
                <a:latin typeface="Arimo"/>
              </a:rPr>
              <a:t>K-mean </a:t>
            </a:r>
            <a:r>
              <a:rPr lang="en-US" sz="3500" dirty="0" err="1">
                <a:solidFill>
                  <a:srgbClr val="000000"/>
                </a:solidFill>
                <a:latin typeface="Arimo"/>
              </a:rPr>
              <a:t>là</a:t>
            </a:r>
            <a:r>
              <a:rPr lang="en-US" sz="3500" dirty="0">
                <a:solidFill>
                  <a:srgbClr val="000000"/>
                </a:solidFill>
                <a:latin typeface="Arimo"/>
              </a:rPr>
              <a:t> </a:t>
            </a:r>
            <a:r>
              <a:rPr lang="en-US" sz="3500" dirty="0" err="1">
                <a:solidFill>
                  <a:srgbClr val="000000"/>
                </a:solidFill>
                <a:latin typeface="Arimo"/>
              </a:rPr>
              <a:t>thuật</a:t>
            </a:r>
            <a:r>
              <a:rPr lang="en-US" sz="3500" dirty="0">
                <a:solidFill>
                  <a:srgbClr val="000000"/>
                </a:solidFill>
                <a:latin typeface="Arimo"/>
              </a:rPr>
              <a:t> </a:t>
            </a:r>
            <a:r>
              <a:rPr lang="en-US" sz="3500" dirty="0" err="1">
                <a:solidFill>
                  <a:srgbClr val="000000"/>
                </a:solidFill>
                <a:latin typeface="Arimo"/>
              </a:rPr>
              <a:t>toán</a:t>
            </a:r>
            <a:r>
              <a:rPr lang="en-US" sz="3500" dirty="0">
                <a:solidFill>
                  <a:srgbClr val="000000"/>
                </a:solidFill>
                <a:latin typeface="Arimo"/>
              </a:rPr>
              <a:t> </a:t>
            </a:r>
            <a:r>
              <a:rPr lang="en-US" sz="3500" dirty="0" err="1">
                <a:solidFill>
                  <a:srgbClr val="000000"/>
                </a:solidFill>
                <a:latin typeface="Arimo"/>
              </a:rPr>
              <a:t>được</a:t>
            </a:r>
            <a:r>
              <a:rPr lang="en-US" sz="3500" dirty="0">
                <a:solidFill>
                  <a:srgbClr val="000000"/>
                </a:solidFill>
                <a:latin typeface="Arimo"/>
              </a:rPr>
              <a:t> </a:t>
            </a:r>
            <a:r>
              <a:rPr lang="en-US" sz="3500" dirty="0" err="1">
                <a:solidFill>
                  <a:srgbClr val="000000"/>
                </a:solidFill>
                <a:latin typeface="Arimo"/>
              </a:rPr>
              <a:t>sử</a:t>
            </a:r>
            <a:r>
              <a:rPr lang="en-US" sz="3500" dirty="0">
                <a:solidFill>
                  <a:srgbClr val="000000"/>
                </a:solidFill>
                <a:latin typeface="Arimo"/>
              </a:rPr>
              <a:t> </a:t>
            </a:r>
            <a:r>
              <a:rPr lang="en-US" sz="3500" dirty="0" err="1">
                <a:solidFill>
                  <a:srgbClr val="000000"/>
                </a:solidFill>
                <a:latin typeface="Arimo"/>
              </a:rPr>
              <a:t>dụng</a:t>
            </a:r>
            <a:r>
              <a:rPr lang="en-US" sz="3500" dirty="0">
                <a:solidFill>
                  <a:srgbClr val="000000"/>
                </a:solidFill>
                <a:latin typeface="Arimo"/>
              </a:rPr>
              <a:t> </a:t>
            </a:r>
            <a:r>
              <a:rPr lang="en-US" sz="3500" dirty="0" err="1">
                <a:solidFill>
                  <a:srgbClr val="000000"/>
                </a:solidFill>
                <a:latin typeface="Arimo"/>
              </a:rPr>
              <a:t>để</a:t>
            </a:r>
            <a:r>
              <a:rPr lang="en-US" sz="3500" dirty="0">
                <a:solidFill>
                  <a:srgbClr val="000000"/>
                </a:solidFill>
                <a:latin typeface="Arimo"/>
              </a:rPr>
              <a:t> </a:t>
            </a:r>
            <a:r>
              <a:rPr lang="en-US" sz="3500" dirty="0" err="1">
                <a:solidFill>
                  <a:srgbClr val="000000"/>
                </a:solidFill>
                <a:latin typeface="Arimo"/>
              </a:rPr>
              <a:t>phân</a:t>
            </a:r>
            <a:r>
              <a:rPr lang="en-US" sz="3500" dirty="0">
                <a:solidFill>
                  <a:srgbClr val="000000"/>
                </a:solidFill>
                <a:latin typeface="Arimo"/>
              </a:rPr>
              <a:t> </a:t>
            </a:r>
            <a:r>
              <a:rPr lang="en-US" sz="3500" dirty="0" err="1">
                <a:solidFill>
                  <a:srgbClr val="000000"/>
                </a:solidFill>
                <a:latin typeface="Arimo"/>
              </a:rPr>
              <a:t>loại</a:t>
            </a:r>
            <a:r>
              <a:rPr lang="en-US" sz="3500" dirty="0">
                <a:solidFill>
                  <a:srgbClr val="000000"/>
                </a:solidFill>
                <a:latin typeface="Arimo"/>
              </a:rPr>
              <a:t> </a:t>
            </a:r>
            <a:r>
              <a:rPr lang="en-US" sz="3500" dirty="0" err="1">
                <a:solidFill>
                  <a:srgbClr val="000000"/>
                </a:solidFill>
                <a:latin typeface="Arimo"/>
              </a:rPr>
              <a:t>dữ</a:t>
            </a:r>
            <a:r>
              <a:rPr lang="en-US" sz="3500" dirty="0">
                <a:solidFill>
                  <a:srgbClr val="000000"/>
                </a:solidFill>
                <a:latin typeface="Arimo"/>
              </a:rPr>
              <a:t> </a:t>
            </a:r>
            <a:r>
              <a:rPr lang="en-US" sz="3500" dirty="0" err="1">
                <a:solidFill>
                  <a:srgbClr val="000000"/>
                </a:solidFill>
                <a:latin typeface="Arimo"/>
              </a:rPr>
              <a:t>liệu</a:t>
            </a:r>
            <a:r>
              <a:rPr lang="en-US" sz="3500" dirty="0">
                <a:solidFill>
                  <a:srgbClr val="000000"/>
                </a:solidFill>
                <a:latin typeface="Arimo"/>
              </a:rPr>
              <a:t> </a:t>
            </a:r>
            <a:r>
              <a:rPr lang="en-US" sz="3500" dirty="0" err="1">
                <a:solidFill>
                  <a:srgbClr val="000000"/>
                </a:solidFill>
                <a:latin typeface="Arimo"/>
              </a:rPr>
              <a:t>vào</a:t>
            </a:r>
            <a:r>
              <a:rPr lang="en-US" sz="3500" dirty="0">
                <a:solidFill>
                  <a:srgbClr val="000000"/>
                </a:solidFill>
                <a:latin typeface="Arimo"/>
              </a:rPr>
              <a:t> </a:t>
            </a:r>
            <a:r>
              <a:rPr lang="en-US" sz="3500" dirty="0" err="1">
                <a:solidFill>
                  <a:srgbClr val="000000"/>
                </a:solidFill>
                <a:latin typeface="Arimo"/>
              </a:rPr>
              <a:t>các</a:t>
            </a:r>
            <a:r>
              <a:rPr lang="en-US" sz="3500" dirty="0">
                <a:solidFill>
                  <a:srgbClr val="000000"/>
                </a:solidFill>
                <a:latin typeface="Arimo"/>
              </a:rPr>
              <a:t> </a:t>
            </a:r>
            <a:r>
              <a:rPr lang="en-US" sz="3500" dirty="0">
                <a:solidFill>
                  <a:srgbClr val="000000"/>
                </a:solidFill>
                <a:latin typeface="Arimo Bold"/>
              </a:rPr>
              <a:t>K </a:t>
            </a:r>
            <a:r>
              <a:rPr lang="en-US" sz="3500" dirty="0" err="1">
                <a:solidFill>
                  <a:srgbClr val="000000"/>
                </a:solidFill>
                <a:latin typeface="Arimo"/>
              </a:rPr>
              <a:t>cụm</a:t>
            </a:r>
            <a:r>
              <a:rPr lang="en-US" sz="3500" dirty="0">
                <a:solidFill>
                  <a:srgbClr val="000000"/>
                </a:solidFill>
                <a:latin typeface="Arimo"/>
              </a:rPr>
              <a:t> </a:t>
            </a:r>
            <a:r>
              <a:rPr lang="en-US" sz="3500" dirty="0" err="1">
                <a:solidFill>
                  <a:srgbClr val="000000"/>
                </a:solidFill>
                <a:latin typeface="Arimo"/>
              </a:rPr>
              <a:t>khác</a:t>
            </a:r>
            <a:r>
              <a:rPr lang="en-US" sz="3500" dirty="0">
                <a:solidFill>
                  <a:srgbClr val="000000"/>
                </a:solidFill>
                <a:latin typeface="Arimo"/>
              </a:rPr>
              <a:t> </a:t>
            </a:r>
            <a:r>
              <a:rPr lang="en-US" sz="3500" dirty="0" err="1">
                <a:solidFill>
                  <a:srgbClr val="000000"/>
                </a:solidFill>
                <a:latin typeface="Arimo"/>
              </a:rPr>
              <a:t>nhau</a:t>
            </a:r>
            <a:r>
              <a:rPr lang="en-US" sz="3500" dirty="0">
                <a:solidFill>
                  <a:srgbClr val="000000"/>
                </a:solidFill>
                <a:latin typeface="Arimo"/>
              </a:rPr>
              <a:t> </a:t>
            </a:r>
            <a:r>
              <a:rPr lang="en-US" sz="3500" dirty="0" err="1">
                <a:solidFill>
                  <a:srgbClr val="000000"/>
                </a:solidFill>
                <a:latin typeface="Arimo"/>
              </a:rPr>
              <a:t>dựa</a:t>
            </a:r>
            <a:r>
              <a:rPr lang="en-US" sz="3500" dirty="0">
                <a:solidFill>
                  <a:srgbClr val="000000"/>
                </a:solidFill>
                <a:latin typeface="Arimo"/>
              </a:rPr>
              <a:t> </a:t>
            </a:r>
            <a:r>
              <a:rPr lang="en-US" sz="3500" dirty="0" err="1">
                <a:solidFill>
                  <a:srgbClr val="000000"/>
                </a:solidFill>
                <a:latin typeface="Arimo"/>
              </a:rPr>
              <a:t>trên</a:t>
            </a:r>
            <a:r>
              <a:rPr lang="en-US" sz="3500" dirty="0">
                <a:solidFill>
                  <a:srgbClr val="000000"/>
                </a:solidFill>
                <a:latin typeface="Arimo"/>
              </a:rPr>
              <a:t> </a:t>
            </a:r>
            <a:r>
              <a:rPr lang="en-US" sz="3500" dirty="0" err="1">
                <a:solidFill>
                  <a:srgbClr val="000000"/>
                </a:solidFill>
                <a:latin typeface="Arimo"/>
              </a:rPr>
              <a:t>các</a:t>
            </a:r>
            <a:r>
              <a:rPr lang="en-US" sz="3500" dirty="0">
                <a:solidFill>
                  <a:srgbClr val="000000"/>
                </a:solidFill>
                <a:latin typeface="Arimo"/>
              </a:rPr>
              <a:t> </a:t>
            </a:r>
            <a:r>
              <a:rPr lang="en-US" sz="3500" dirty="0" err="1">
                <a:solidFill>
                  <a:srgbClr val="000000"/>
                </a:solidFill>
                <a:latin typeface="Arimo"/>
              </a:rPr>
              <a:t>đặc</a:t>
            </a:r>
            <a:r>
              <a:rPr lang="en-US" sz="3500" dirty="0">
                <a:solidFill>
                  <a:srgbClr val="000000"/>
                </a:solidFill>
                <a:latin typeface="Arimo"/>
              </a:rPr>
              <a:t> </a:t>
            </a:r>
            <a:r>
              <a:rPr lang="en-US" sz="3500" dirty="0" err="1">
                <a:solidFill>
                  <a:srgbClr val="000000"/>
                </a:solidFill>
                <a:latin typeface="Arimo"/>
              </a:rPr>
              <a:t>trưng</a:t>
            </a:r>
            <a:r>
              <a:rPr lang="en-US" sz="3500" dirty="0">
                <a:solidFill>
                  <a:srgbClr val="000000"/>
                </a:solidFill>
                <a:latin typeface="Arimo"/>
              </a:rPr>
              <a:t> </a:t>
            </a:r>
            <a:r>
              <a:rPr lang="en-US" sz="3500" dirty="0" err="1">
                <a:solidFill>
                  <a:srgbClr val="000000"/>
                </a:solidFill>
                <a:latin typeface="Arimo"/>
              </a:rPr>
              <a:t>của</a:t>
            </a:r>
            <a:r>
              <a:rPr lang="en-US" sz="3500" dirty="0">
                <a:solidFill>
                  <a:srgbClr val="000000"/>
                </a:solidFill>
                <a:latin typeface="Arimo"/>
              </a:rPr>
              <a:t> </a:t>
            </a:r>
            <a:r>
              <a:rPr lang="en-US" sz="3500" dirty="0" err="1">
                <a:solidFill>
                  <a:srgbClr val="000000"/>
                </a:solidFill>
                <a:latin typeface="Arimo"/>
              </a:rPr>
              <a:t>chúng</a:t>
            </a:r>
            <a:endParaRPr lang="en-US" sz="3500" dirty="0">
              <a:solidFill>
                <a:srgbClr val="000000"/>
              </a:solidFill>
              <a:latin typeface="Arimo"/>
            </a:endParaRPr>
          </a:p>
          <a:p>
            <a:pPr>
              <a:lnSpc>
                <a:spcPts val="3811"/>
              </a:lnSpc>
              <a:spcBef>
                <a:spcPct val="0"/>
              </a:spcBef>
            </a:pPr>
            <a:r>
              <a:rPr lang="en-US" sz="2722" dirty="0">
                <a:solidFill>
                  <a:srgbClr val="000000"/>
                </a:solidFill>
                <a:latin typeface="Arimo"/>
              </a:rPr>
              <a:t> </a:t>
            </a:r>
          </a:p>
          <a:p>
            <a:pPr algn="ctr">
              <a:lnSpc>
                <a:spcPts val="3811"/>
              </a:lnSpc>
              <a:spcBef>
                <a:spcPct val="0"/>
              </a:spcBef>
            </a:pPr>
            <a:endParaRPr lang="en-US" sz="2722" dirty="0">
              <a:solidFill>
                <a:srgbClr val="000000"/>
              </a:solidFill>
              <a:latin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8CFDE7EB-D8EE-E0EC-D07E-F240B7606AEA}"/>
              </a:ext>
            </a:extLst>
          </p:cNvPr>
          <p:cNvSpPr/>
          <p:nvPr/>
        </p:nvSpPr>
        <p:spPr>
          <a:xfrm>
            <a:off x="-200" y="3623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3000"/>
            </a:blip>
            <a:stretch>
              <a:fillRect t="-9222" b="-9222"/>
            </a:stretch>
          </a:blipFill>
        </p:spPr>
        <p:txBody>
          <a:bodyPr/>
          <a:lstStyle/>
          <a:p>
            <a:endParaRPr lang="en-US"/>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3000"/>
            </a:blip>
            <a:stretch>
              <a:fillRect t="-9222" b="-9222"/>
            </a:stretch>
          </a:blipFill>
        </p:spPr>
        <p:txBody>
          <a:bodyPr/>
          <a:lstStyle/>
          <a:p>
            <a:endParaRPr lang="en-US"/>
          </a:p>
        </p:txBody>
      </p:sp>
      <p:grpSp>
        <p:nvGrpSpPr>
          <p:cNvPr id="3" name="Group 3"/>
          <p:cNvGrpSpPr/>
          <p:nvPr/>
        </p:nvGrpSpPr>
        <p:grpSpPr>
          <a:xfrm>
            <a:off x="9144000" y="-928492"/>
            <a:ext cx="375198" cy="2129871"/>
            <a:chOff x="0" y="0"/>
            <a:chExt cx="2354580" cy="13366166"/>
          </a:xfrm>
        </p:grpSpPr>
        <p:sp>
          <p:nvSpPr>
            <p:cNvPr id="4" name="Freeform 4"/>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grpSp>
        <p:nvGrpSpPr>
          <p:cNvPr id="5" name="Group 5"/>
          <p:cNvGrpSpPr/>
          <p:nvPr/>
        </p:nvGrpSpPr>
        <p:grpSpPr>
          <a:xfrm rot="-10800000">
            <a:off x="9144000" y="9258300"/>
            <a:ext cx="375198" cy="2129871"/>
            <a:chOff x="0" y="0"/>
            <a:chExt cx="2354580" cy="13366166"/>
          </a:xfrm>
        </p:grpSpPr>
        <p:sp>
          <p:nvSpPr>
            <p:cNvPr id="6" name="Freeform 6"/>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sp>
        <p:nvSpPr>
          <p:cNvPr id="7" name="Freeform 7"/>
          <p:cNvSpPr/>
          <p:nvPr/>
        </p:nvSpPr>
        <p:spPr>
          <a:xfrm>
            <a:off x="9331599" y="4081188"/>
            <a:ext cx="4581390" cy="1803313"/>
          </a:xfrm>
          <a:custGeom>
            <a:avLst/>
            <a:gdLst/>
            <a:ahLst/>
            <a:cxnLst/>
            <a:rect l="l" t="t" r="r" b="b"/>
            <a:pathLst>
              <a:path w="4581390" h="1803313">
                <a:moveTo>
                  <a:pt x="0" y="0"/>
                </a:moveTo>
                <a:lnTo>
                  <a:pt x="4581390" y="0"/>
                </a:lnTo>
                <a:lnTo>
                  <a:pt x="4581390" y="1803314"/>
                </a:lnTo>
                <a:lnTo>
                  <a:pt x="0" y="1803314"/>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471526" y="4293870"/>
            <a:ext cx="4031264" cy="950848"/>
          </a:xfrm>
          <a:prstGeom prst="rect">
            <a:avLst/>
          </a:prstGeom>
        </p:spPr>
        <p:txBody>
          <a:bodyPr lIns="0" tIns="0" rIns="0" bIns="0" rtlCol="0" anchor="t">
            <a:spAutoFit/>
          </a:bodyPr>
          <a:lstStyle/>
          <a:p>
            <a:pPr>
              <a:lnSpc>
                <a:spcPts val="7167"/>
              </a:lnSpc>
            </a:pPr>
            <a:r>
              <a:rPr lang="en-US" sz="6399">
                <a:solidFill>
                  <a:srgbClr val="13224B"/>
                </a:solidFill>
                <a:latin typeface="Arimo Bold"/>
              </a:rPr>
              <a:t>K - MEAN </a:t>
            </a:r>
          </a:p>
        </p:txBody>
      </p:sp>
      <p:sp>
        <p:nvSpPr>
          <p:cNvPr id="9" name="TextBox 9"/>
          <p:cNvSpPr txBox="1"/>
          <p:nvPr/>
        </p:nvSpPr>
        <p:spPr>
          <a:xfrm>
            <a:off x="1028700" y="177537"/>
            <a:ext cx="849049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Các bước thực hiện </a:t>
            </a:r>
          </a:p>
        </p:txBody>
      </p:sp>
      <p:sp>
        <p:nvSpPr>
          <p:cNvPr id="10" name="TextBox 10"/>
          <p:cNvSpPr txBox="1"/>
          <p:nvPr/>
        </p:nvSpPr>
        <p:spPr>
          <a:xfrm>
            <a:off x="7443670" y="3271520"/>
            <a:ext cx="9815630" cy="1711325"/>
          </a:xfrm>
          <a:prstGeom prst="rect">
            <a:avLst/>
          </a:prstGeom>
        </p:spPr>
        <p:txBody>
          <a:bodyPr lIns="0" tIns="0" rIns="0" bIns="0" rtlCol="0" anchor="t">
            <a:spAutoFit/>
          </a:bodyPr>
          <a:lstStyle/>
          <a:p>
            <a:pPr algn="just">
              <a:lnSpc>
                <a:spcPts val="7000"/>
              </a:lnSpc>
            </a:pPr>
            <a:r>
              <a:rPr lang="en-US" sz="3500" dirty="0" err="1">
                <a:solidFill>
                  <a:srgbClr val="000000"/>
                </a:solidFill>
                <a:latin typeface="Arimo"/>
              </a:rPr>
              <a:t>Xác</a:t>
            </a:r>
            <a:r>
              <a:rPr lang="en-US" sz="3500" dirty="0">
                <a:solidFill>
                  <a:srgbClr val="000000"/>
                </a:solidFill>
                <a:latin typeface="Arimo"/>
              </a:rPr>
              <a:t> </a:t>
            </a:r>
            <a:r>
              <a:rPr lang="en-US" sz="3500" dirty="0" err="1">
                <a:solidFill>
                  <a:srgbClr val="000000"/>
                </a:solidFill>
                <a:latin typeface="Arimo"/>
              </a:rPr>
              <a:t>định</a:t>
            </a:r>
            <a:r>
              <a:rPr lang="en-US" sz="3500" dirty="0">
                <a:solidFill>
                  <a:srgbClr val="000000"/>
                </a:solidFill>
                <a:latin typeface="Arimo"/>
              </a:rPr>
              <a:t> </a:t>
            </a:r>
            <a:r>
              <a:rPr lang="en-US" sz="3500" dirty="0" err="1">
                <a:solidFill>
                  <a:srgbClr val="000000"/>
                </a:solidFill>
                <a:latin typeface="Arimo"/>
              </a:rPr>
              <a:t>điểm</a:t>
            </a:r>
            <a:r>
              <a:rPr lang="en-US" sz="3500" dirty="0">
                <a:solidFill>
                  <a:srgbClr val="000000"/>
                </a:solidFill>
                <a:latin typeface="Arimo"/>
              </a:rPr>
              <a:t> </a:t>
            </a:r>
            <a:r>
              <a:rPr lang="en-US" sz="3500" dirty="0" err="1">
                <a:solidFill>
                  <a:srgbClr val="000000"/>
                </a:solidFill>
                <a:latin typeface="Arimo"/>
              </a:rPr>
              <a:t>trung</a:t>
            </a:r>
            <a:r>
              <a:rPr lang="en-US" sz="3500" dirty="0">
                <a:solidFill>
                  <a:srgbClr val="000000"/>
                </a:solidFill>
                <a:latin typeface="Arimo"/>
              </a:rPr>
              <a:t> </a:t>
            </a:r>
            <a:r>
              <a:rPr lang="en-US" sz="3500" dirty="0" err="1">
                <a:solidFill>
                  <a:srgbClr val="000000"/>
                </a:solidFill>
                <a:latin typeface="Arimo"/>
              </a:rPr>
              <a:t>tâm</a:t>
            </a:r>
            <a:r>
              <a:rPr lang="en-US" sz="3500" dirty="0">
                <a:solidFill>
                  <a:srgbClr val="000000"/>
                </a:solidFill>
                <a:latin typeface="Arimo"/>
              </a:rPr>
              <a:t> </a:t>
            </a:r>
            <a:r>
              <a:rPr lang="en-US" sz="3500" dirty="0" err="1">
                <a:solidFill>
                  <a:srgbClr val="000000"/>
                </a:solidFill>
                <a:latin typeface="Arimo"/>
              </a:rPr>
              <a:t>của</a:t>
            </a:r>
            <a:r>
              <a:rPr lang="en-US" sz="3500" dirty="0">
                <a:solidFill>
                  <a:srgbClr val="000000"/>
                </a:solidFill>
                <a:latin typeface="Arimo"/>
              </a:rPr>
              <a:t> </a:t>
            </a:r>
            <a:r>
              <a:rPr lang="en-US" sz="3500" dirty="0" err="1">
                <a:solidFill>
                  <a:srgbClr val="000000"/>
                </a:solidFill>
                <a:latin typeface="Arimo"/>
              </a:rPr>
              <a:t>mỗi</a:t>
            </a:r>
            <a:r>
              <a:rPr lang="en-US" sz="3500" dirty="0">
                <a:solidFill>
                  <a:srgbClr val="000000"/>
                </a:solidFill>
                <a:latin typeface="Arimo"/>
              </a:rPr>
              <a:t> </a:t>
            </a:r>
            <a:r>
              <a:rPr lang="en-US" sz="3500" dirty="0" err="1">
                <a:solidFill>
                  <a:srgbClr val="000000"/>
                </a:solidFill>
                <a:latin typeface="Arimo"/>
              </a:rPr>
              <a:t>cụm</a:t>
            </a:r>
            <a:r>
              <a:rPr lang="en-US" sz="3500" dirty="0">
                <a:solidFill>
                  <a:srgbClr val="000000"/>
                </a:solidFill>
                <a:latin typeface="Arimo"/>
              </a:rPr>
              <a:t> </a:t>
            </a:r>
            <a:r>
              <a:rPr lang="en-US" sz="3500" dirty="0" err="1">
                <a:solidFill>
                  <a:srgbClr val="000000"/>
                </a:solidFill>
                <a:latin typeface="Arimo"/>
              </a:rPr>
              <a:t>bằng</a:t>
            </a:r>
            <a:r>
              <a:rPr lang="en-US" sz="3500" dirty="0">
                <a:solidFill>
                  <a:srgbClr val="000000"/>
                </a:solidFill>
                <a:latin typeface="Arimo"/>
              </a:rPr>
              <a:t> </a:t>
            </a:r>
          </a:p>
          <a:p>
            <a:pPr algn="just">
              <a:lnSpc>
                <a:spcPts val="7000"/>
              </a:lnSpc>
              <a:spcBef>
                <a:spcPct val="0"/>
              </a:spcBef>
            </a:pPr>
            <a:r>
              <a:rPr lang="en-US" sz="3500" dirty="0" err="1">
                <a:solidFill>
                  <a:srgbClr val="000000"/>
                </a:solidFill>
                <a:latin typeface="Arimo"/>
              </a:rPr>
              <a:t>công</a:t>
            </a:r>
            <a:r>
              <a:rPr lang="en-US" sz="3500" dirty="0">
                <a:solidFill>
                  <a:srgbClr val="000000"/>
                </a:solidFill>
                <a:latin typeface="Arimo"/>
              </a:rPr>
              <a:t> </a:t>
            </a:r>
            <a:r>
              <a:rPr lang="en-US" sz="3500" dirty="0" err="1">
                <a:solidFill>
                  <a:srgbClr val="000000"/>
                </a:solidFill>
                <a:latin typeface="Arimo"/>
              </a:rPr>
              <a:t>thức</a:t>
            </a:r>
            <a:r>
              <a:rPr lang="en-US" sz="3500" dirty="0">
                <a:solidFill>
                  <a:srgbClr val="000000"/>
                </a:solidFill>
                <a:latin typeface="Arimo"/>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B2AF8430-203D-11F9-72B2-DB2F4CD3D042}"/>
              </a:ext>
            </a:extLst>
          </p:cNvPr>
          <p:cNvSpPr/>
          <p:nvPr/>
        </p:nvSpPr>
        <p:spPr>
          <a:xfrm>
            <a:off x="-200" y="-1451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3000"/>
            </a:blip>
            <a:stretch>
              <a:fillRect t="-9222" b="-9222"/>
            </a:stretch>
          </a:blipFill>
        </p:spPr>
        <p:txBody>
          <a:bodyPr/>
          <a:lstStyle/>
          <a:p>
            <a:endParaRPr lang="en-US"/>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3000"/>
            </a:blip>
            <a:stretch>
              <a:fillRect t="-9222" b="-9222"/>
            </a:stretch>
          </a:blipFill>
        </p:spPr>
        <p:txBody>
          <a:bodyPr/>
          <a:lstStyle/>
          <a:p>
            <a:endParaRPr lang="en-US"/>
          </a:p>
        </p:txBody>
      </p:sp>
      <p:grpSp>
        <p:nvGrpSpPr>
          <p:cNvPr id="3" name="Group 3"/>
          <p:cNvGrpSpPr/>
          <p:nvPr/>
        </p:nvGrpSpPr>
        <p:grpSpPr>
          <a:xfrm>
            <a:off x="9144000" y="-928492"/>
            <a:ext cx="375198" cy="2129871"/>
            <a:chOff x="0" y="0"/>
            <a:chExt cx="2354580" cy="13366166"/>
          </a:xfrm>
        </p:grpSpPr>
        <p:sp>
          <p:nvSpPr>
            <p:cNvPr id="4" name="Freeform 4"/>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grpSp>
        <p:nvGrpSpPr>
          <p:cNvPr id="5" name="Group 5"/>
          <p:cNvGrpSpPr/>
          <p:nvPr/>
        </p:nvGrpSpPr>
        <p:grpSpPr>
          <a:xfrm rot="-10800000">
            <a:off x="9144000" y="9258300"/>
            <a:ext cx="375198" cy="2129871"/>
            <a:chOff x="0" y="0"/>
            <a:chExt cx="2354580" cy="13366166"/>
          </a:xfrm>
        </p:grpSpPr>
        <p:sp>
          <p:nvSpPr>
            <p:cNvPr id="6" name="Freeform 6"/>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sp>
        <p:nvSpPr>
          <p:cNvPr id="7" name="Freeform 7"/>
          <p:cNvSpPr/>
          <p:nvPr/>
        </p:nvSpPr>
        <p:spPr>
          <a:xfrm>
            <a:off x="2174221" y="4042015"/>
            <a:ext cx="12220979" cy="1288680"/>
          </a:xfrm>
          <a:custGeom>
            <a:avLst/>
            <a:gdLst/>
            <a:ahLst/>
            <a:cxnLst/>
            <a:rect l="l" t="t" r="r" b="b"/>
            <a:pathLst>
              <a:path w="12220979" h="1288680">
                <a:moveTo>
                  <a:pt x="0" y="0"/>
                </a:moveTo>
                <a:lnTo>
                  <a:pt x="12220979" y="0"/>
                </a:lnTo>
                <a:lnTo>
                  <a:pt x="12220979" y="1288680"/>
                </a:lnTo>
                <a:lnTo>
                  <a:pt x="0" y="1288680"/>
                </a:lnTo>
                <a:lnTo>
                  <a:pt x="0" y="0"/>
                </a:lnTo>
                <a:close/>
              </a:path>
            </a:pathLst>
          </a:custGeom>
          <a:blipFill>
            <a:blip r:embed="rId3"/>
            <a:stretch>
              <a:fillRect/>
            </a:stretch>
          </a:blipFill>
        </p:spPr>
        <p:txBody>
          <a:bodyPr/>
          <a:lstStyle/>
          <a:p>
            <a:endParaRPr lang="en-US"/>
          </a:p>
        </p:txBody>
      </p:sp>
      <p:sp>
        <p:nvSpPr>
          <p:cNvPr id="8" name="Freeform 8"/>
          <p:cNvSpPr/>
          <p:nvPr/>
        </p:nvSpPr>
        <p:spPr>
          <a:xfrm>
            <a:off x="12478189" y="215379"/>
            <a:ext cx="5809811" cy="3417286"/>
          </a:xfrm>
          <a:custGeom>
            <a:avLst/>
            <a:gdLst/>
            <a:ahLst/>
            <a:cxnLst/>
            <a:rect l="l" t="t" r="r" b="b"/>
            <a:pathLst>
              <a:path w="5809811" h="3417286">
                <a:moveTo>
                  <a:pt x="0" y="0"/>
                </a:moveTo>
                <a:lnTo>
                  <a:pt x="5809811" y="0"/>
                </a:lnTo>
                <a:lnTo>
                  <a:pt x="5809811" y="3417287"/>
                </a:lnTo>
                <a:lnTo>
                  <a:pt x="0" y="3417287"/>
                </a:lnTo>
                <a:lnTo>
                  <a:pt x="0" y="0"/>
                </a:lnTo>
                <a:close/>
              </a:path>
            </a:pathLst>
          </a:custGeom>
          <a:blipFill>
            <a:blip r:embed="rId4"/>
            <a:stretch>
              <a:fillRect b="-11503"/>
            </a:stretch>
          </a:blipFill>
        </p:spPr>
        <p:txBody>
          <a:bodyPr/>
          <a:lstStyle/>
          <a:p>
            <a:endParaRPr lang="en-US"/>
          </a:p>
        </p:txBody>
      </p:sp>
      <p:sp>
        <p:nvSpPr>
          <p:cNvPr id="9" name="TextBox 9"/>
          <p:cNvSpPr txBox="1"/>
          <p:nvPr/>
        </p:nvSpPr>
        <p:spPr>
          <a:xfrm>
            <a:off x="1028700" y="177537"/>
            <a:ext cx="849049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Các bước thực hiện </a:t>
            </a:r>
          </a:p>
        </p:txBody>
      </p:sp>
      <p:sp>
        <p:nvSpPr>
          <p:cNvPr id="10" name="TextBox 10"/>
          <p:cNvSpPr txBox="1"/>
          <p:nvPr/>
        </p:nvSpPr>
        <p:spPr>
          <a:xfrm>
            <a:off x="398229" y="2556341"/>
            <a:ext cx="11488971" cy="1128514"/>
          </a:xfrm>
          <a:prstGeom prst="rect">
            <a:avLst/>
          </a:prstGeom>
        </p:spPr>
        <p:txBody>
          <a:bodyPr wrap="square" lIns="0" tIns="0" rIns="0" bIns="0" rtlCol="0" anchor="t">
            <a:spAutoFit/>
          </a:bodyPr>
          <a:lstStyle/>
          <a:p>
            <a:pPr algn="ctr">
              <a:lnSpc>
                <a:spcPts val="4900"/>
              </a:lnSpc>
              <a:spcBef>
                <a:spcPct val="0"/>
              </a:spcBef>
            </a:pPr>
            <a:r>
              <a:rPr lang="en-US" sz="3500" dirty="0" err="1">
                <a:solidFill>
                  <a:srgbClr val="000000"/>
                </a:solidFill>
                <a:latin typeface="Arimo"/>
              </a:rPr>
              <a:t>Sử</a:t>
            </a:r>
            <a:r>
              <a:rPr lang="en-US" sz="3500" dirty="0">
                <a:solidFill>
                  <a:srgbClr val="000000"/>
                </a:solidFill>
                <a:latin typeface="Arimo"/>
              </a:rPr>
              <a:t> </a:t>
            </a:r>
            <a:r>
              <a:rPr lang="en-US" sz="3500" dirty="0" err="1">
                <a:solidFill>
                  <a:srgbClr val="000000"/>
                </a:solidFill>
                <a:latin typeface="Arimo"/>
              </a:rPr>
              <a:t>dụng</a:t>
            </a:r>
            <a:r>
              <a:rPr lang="en-US" sz="3500" dirty="0">
                <a:solidFill>
                  <a:srgbClr val="000000"/>
                </a:solidFill>
                <a:latin typeface="Arimo"/>
              </a:rPr>
              <a:t> Euclidean Distance:</a:t>
            </a:r>
          </a:p>
          <a:p>
            <a:pPr algn="ctr">
              <a:lnSpc>
                <a:spcPts val="3919"/>
              </a:lnSpc>
              <a:spcBef>
                <a:spcPct val="0"/>
              </a:spcBef>
            </a:pPr>
            <a:r>
              <a:rPr lang="en-US" sz="3500" dirty="0" err="1">
                <a:solidFill>
                  <a:srgbClr val="000000"/>
                </a:solidFill>
                <a:latin typeface="Arimo"/>
              </a:rPr>
              <a:t>Tính</a:t>
            </a:r>
            <a:r>
              <a:rPr lang="en-US" sz="3500" dirty="0">
                <a:solidFill>
                  <a:srgbClr val="000000"/>
                </a:solidFill>
                <a:latin typeface="Arimo"/>
              </a:rPr>
              <a:t> </a:t>
            </a:r>
            <a:r>
              <a:rPr lang="en-US" sz="3500" dirty="0" err="1">
                <a:solidFill>
                  <a:srgbClr val="000000"/>
                </a:solidFill>
                <a:latin typeface="Arimo"/>
              </a:rPr>
              <a:t>khoảng</a:t>
            </a:r>
            <a:r>
              <a:rPr lang="en-US" sz="3500" dirty="0">
                <a:solidFill>
                  <a:srgbClr val="000000"/>
                </a:solidFill>
                <a:latin typeface="Arimo"/>
              </a:rPr>
              <a:t> </a:t>
            </a:r>
            <a:r>
              <a:rPr lang="en-US" sz="3500" dirty="0" err="1">
                <a:solidFill>
                  <a:srgbClr val="000000"/>
                </a:solidFill>
                <a:latin typeface="Arimo"/>
              </a:rPr>
              <a:t>cách</a:t>
            </a:r>
            <a:r>
              <a:rPr lang="en-US" sz="3500" dirty="0">
                <a:solidFill>
                  <a:srgbClr val="000000"/>
                </a:solidFill>
                <a:latin typeface="Arimo"/>
              </a:rPr>
              <a:t> </a:t>
            </a:r>
            <a:r>
              <a:rPr lang="en-US" sz="3500" dirty="0" err="1">
                <a:solidFill>
                  <a:srgbClr val="000000"/>
                </a:solidFill>
                <a:latin typeface="Arimo"/>
              </a:rPr>
              <a:t>giữa</a:t>
            </a:r>
            <a:r>
              <a:rPr lang="en-US" sz="3500" dirty="0">
                <a:solidFill>
                  <a:srgbClr val="000000"/>
                </a:solidFill>
                <a:latin typeface="Arimo"/>
              </a:rPr>
              <a:t> </a:t>
            </a:r>
            <a:r>
              <a:rPr lang="en-US" sz="3500" dirty="0" err="1">
                <a:solidFill>
                  <a:srgbClr val="000000"/>
                </a:solidFill>
                <a:latin typeface="Arimo"/>
              </a:rPr>
              <a:t>điểm</a:t>
            </a:r>
            <a:r>
              <a:rPr lang="en-US" sz="3500" dirty="0">
                <a:solidFill>
                  <a:srgbClr val="000000"/>
                </a:solidFill>
                <a:latin typeface="Arimo"/>
              </a:rPr>
              <a:t> </a:t>
            </a:r>
            <a:r>
              <a:rPr lang="en-US" sz="3500" dirty="0" err="1">
                <a:solidFill>
                  <a:srgbClr val="000000"/>
                </a:solidFill>
                <a:latin typeface="Arimo"/>
              </a:rPr>
              <a:t>trung</a:t>
            </a:r>
            <a:r>
              <a:rPr lang="en-US" sz="3500" dirty="0">
                <a:solidFill>
                  <a:srgbClr val="000000"/>
                </a:solidFill>
                <a:latin typeface="Arimo"/>
              </a:rPr>
              <a:t> </a:t>
            </a:r>
            <a:r>
              <a:rPr lang="en-US" sz="3500" dirty="0" err="1">
                <a:solidFill>
                  <a:srgbClr val="000000"/>
                </a:solidFill>
                <a:latin typeface="Arimo"/>
              </a:rPr>
              <a:t>tâm</a:t>
            </a:r>
            <a:r>
              <a:rPr lang="en-US" sz="3500" dirty="0">
                <a:solidFill>
                  <a:srgbClr val="000000"/>
                </a:solidFill>
                <a:latin typeface="Arimo"/>
              </a:rPr>
              <a:t> </a:t>
            </a:r>
            <a:r>
              <a:rPr lang="en-US" sz="3500" dirty="0" err="1">
                <a:solidFill>
                  <a:srgbClr val="000000"/>
                </a:solidFill>
                <a:latin typeface="Arimo"/>
              </a:rPr>
              <a:t>và</a:t>
            </a:r>
            <a:r>
              <a:rPr lang="en-US" sz="3500" dirty="0">
                <a:solidFill>
                  <a:srgbClr val="000000"/>
                </a:solidFill>
                <a:latin typeface="Arimo"/>
              </a:rPr>
              <a:t> </a:t>
            </a:r>
            <a:r>
              <a:rPr lang="en-US" sz="3500" dirty="0" err="1">
                <a:solidFill>
                  <a:srgbClr val="000000"/>
                </a:solidFill>
                <a:latin typeface="Arimo"/>
              </a:rPr>
              <a:t>điểm</a:t>
            </a:r>
            <a:r>
              <a:rPr lang="en-US" sz="3500" dirty="0">
                <a:solidFill>
                  <a:srgbClr val="000000"/>
                </a:solidFill>
                <a:latin typeface="Arimo"/>
              </a:rPr>
              <a:t> x </a:t>
            </a:r>
            <a:r>
              <a:rPr lang="en-US" sz="3500" dirty="0" err="1">
                <a:solidFill>
                  <a:srgbClr val="000000"/>
                </a:solidFill>
                <a:latin typeface="Arimo"/>
              </a:rPr>
              <a:t>bất</a:t>
            </a:r>
            <a:r>
              <a:rPr lang="en-US" sz="3500" dirty="0">
                <a:solidFill>
                  <a:srgbClr val="000000"/>
                </a:solidFill>
                <a:latin typeface="Arimo"/>
              </a:rPr>
              <a:t> </a:t>
            </a:r>
            <a:r>
              <a:rPr lang="en-US" sz="3500" dirty="0" err="1">
                <a:solidFill>
                  <a:srgbClr val="000000"/>
                </a:solidFill>
                <a:latin typeface="Arimo"/>
              </a:rPr>
              <a:t>kỳ</a:t>
            </a:r>
            <a:r>
              <a:rPr lang="en-US" sz="3500" dirty="0">
                <a:solidFill>
                  <a:srgbClr val="000000"/>
                </a:solidFill>
                <a:latin typeface="Arimo"/>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2A97BD61-2EED-08E3-8642-49AE809B60FB}"/>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43000"/>
            </a:blip>
            <a:stretch>
              <a:fillRect t="-9222" b="-9222"/>
            </a:stretch>
          </a:blipFill>
        </p:spPr>
        <p:txBody>
          <a:bodyPr/>
          <a:lstStyle/>
          <a:p>
            <a:endParaRPr lang="en-US"/>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43000"/>
            </a:blip>
            <a:stretch>
              <a:fillRect t="-9222" b="-9222"/>
            </a:stretch>
          </a:blipFill>
        </p:spPr>
        <p:txBody>
          <a:bodyPr/>
          <a:lstStyle/>
          <a:p>
            <a:endParaRPr lang="en-US"/>
          </a:p>
        </p:txBody>
      </p:sp>
      <p:grpSp>
        <p:nvGrpSpPr>
          <p:cNvPr id="3" name="Group 3"/>
          <p:cNvGrpSpPr/>
          <p:nvPr/>
        </p:nvGrpSpPr>
        <p:grpSpPr>
          <a:xfrm>
            <a:off x="9144000" y="-928492"/>
            <a:ext cx="375198" cy="2129871"/>
            <a:chOff x="0" y="0"/>
            <a:chExt cx="2354580" cy="13366166"/>
          </a:xfrm>
        </p:grpSpPr>
        <p:sp>
          <p:nvSpPr>
            <p:cNvPr id="4" name="Freeform 4"/>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grpSp>
        <p:nvGrpSpPr>
          <p:cNvPr id="5" name="Group 5"/>
          <p:cNvGrpSpPr/>
          <p:nvPr/>
        </p:nvGrpSpPr>
        <p:grpSpPr>
          <a:xfrm rot="-10800000">
            <a:off x="9144000" y="9258300"/>
            <a:ext cx="375198" cy="2129871"/>
            <a:chOff x="0" y="0"/>
            <a:chExt cx="2354580" cy="13366166"/>
          </a:xfrm>
        </p:grpSpPr>
        <p:sp>
          <p:nvSpPr>
            <p:cNvPr id="6" name="Freeform 6"/>
            <p:cNvSpPr/>
            <p:nvPr/>
          </p:nvSpPr>
          <p:spPr>
            <a:xfrm>
              <a:off x="0" y="0"/>
              <a:ext cx="2353310" cy="13366166"/>
            </a:xfrm>
            <a:custGeom>
              <a:avLst/>
              <a:gdLst/>
              <a:ahLst/>
              <a:cxnLst/>
              <a:rect l="l" t="t" r="r" b="b"/>
              <a:pathLst>
                <a:path w="2353310" h="13366166">
                  <a:moveTo>
                    <a:pt x="784860" y="13298856"/>
                  </a:moveTo>
                  <a:cubicBezTo>
                    <a:pt x="905510" y="13339496"/>
                    <a:pt x="1042670" y="13366166"/>
                    <a:pt x="1177290" y="13366166"/>
                  </a:cubicBezTo>
                  <a:cubicBezTo>
                    <a:pt x="1311910" y="13366166"/>
                    <a:pt x="1441450" y="13343306"/>
                    <a:pt x="1560830" y="13302666"/>
                  </a:cubicBezTo>
                  <a:cubicBezTo>
                    <a:pt x="1563370" y="13301396"/>
                    <a:pt x="1565910" y="13301396"/>
                    <a:pt x="1568450" y="13300126"/>
                  </a:cubicBezTo>
                  <a:cubicBezTo>
                    <a:pt x="2016760" y="13137566"/>
                    <a:pt x="2346960" y="12708306"/>
                    <a:pt x="2353310" y="12174358"/>
                  </a:cubicBezTo>
                  <a:lnTo>
                    <a:pt x="2353310" y="0"/>
                  </a:lnTo>
                  <a:lnTo>
                    <a:pt x="0" y="0"/>
                  </a:lnTo>
                  <a:lnTo>
                    <a:pt x="0" y="12165012"/>
                  </a:lnTo>
                  <a:cubicBezTo>
                    <a:pt x="6350" y="12710846"/>
                    <a:pt x="331470" y="13140106"/>
                    <a:pt x="784860" y="13298856"/>
                  </a:cubicBezTo>
                  <a:close/>
                </a:path>
              </a:pathLst>
            </a:custGeom>
            <a:solidFill>
              <a:srgbClr val="5C73B2"/>
            </a:solidFill>
          </p:spPr>
          <p:txBody>
            <a:bodyPr/>
            <a:lstStyle/>
            <a:p>
              <a:endParaRPr lang="en-US"/>
            </a:p>
          </p:txBody>
        </p:sp>
      </p:grpSp>
      <p:sp>
        <p:nvSpPr>
          <p:cNvPr id="8" name="TextBox 8"/>
          <p:cNvSpPr txBox="1"/>
          <p:nvPr/>
        </p:nvSpPr>
        <p:spPr>
          <a:xfrm>
            <a:off x="1471526" y="4293870"/>
            <a:ext cx="4031264" cy="950848"/>
          </a:xfrm>
          <a:prstGeom prst="rect">
            <a:avLst/>
          </a:prstGeom>
        </p:spPr>
        <p:txBody>
          <a:bodyPr lIns="0" tIns="0" rIns="0" bIns="0" rtlCol="0" anchor="t">
            <a:spAutoFit/>
          </a:bodyPr>
          <a:lstStyle/>
          <a:p>
            <a:pPr>
              <a:lnSpc>
                <a:spcPts val="7167"/>
              </a:lnSpc>
            </a:pPr>
            <a:r>
              <a:rPr lang="en-US" sz="6399">
                <a:solidFill>
                  <a:srgbClr val="13224B"/>
                </a:solidFill>
                <a:latin typeface="Arimo Bold"/>
              </a:rPr>
              <a:t>K - MEAN </a:t>
            </a:r>
          </a:p>
        </p:txBody>
      </p:sp>
      <p:sp>
        <p:nvSpPr>
          <p:cNvPr id="9" name="TextBox 9"/>
          <p:cNvSpPr txBox="1"/>
          <p:nvPr/>
        </p:nvSpPr>
        <p:spPr>
          <a:xfrm>
            <a:off x="1028700" y="177537"/>
            <a:ext cx="14668500" cy="1052404"/>
          </a:xfrm>
          <a:prstGeom prst="rect">
            <a:avLst/>
          </a:prstGeom>
        </p:spPr>
        <p:txBody>
          <a:bodyPr wrap="square" lIns="0" tIns="0" rIns="0" bIns="0" rtlCol="0" anchor="t">
            <a:spAutoFit/>
          </a:bodyPr>
          <a:lstStyle/>
          <a:p>
            <a:pPr>
              <a:lnSpc>
                <a:spcPts val="8959"/>
              </a:lnSpc>
            </a:pPr>
            <a:r>
              <a:rPr lang="en-US" sz="6399" dirty="0" err="1">
                <a:solidFill>
                  <a:srgbClr val="26459B"/>
                </a:solidFill>
                <a:latin typeface="Arimo Bold"/>
              </a:rPr>
              <a:t>Các</a:t>
            </a:r>
            <a:r>
              <a:rPr lang="en-US" sz="6399" dirty="0">
                <a:solidFill>
                  <a:srgbClr val="26459B"/>
                </a:solidFill>
                <a:latin typeface="Arimo Bold"/>
              </a:rPr>
              <a:t> </a:t>
            </a:r>
            <a:r>
              <a:rPr lang="en-US" sz="6399" dirty="0" err="1">
                <a:solidFill>
                  <a:srgbClr val="26459B"/>
                </a:solidFill>
                <a:latin typeface="Arimo Bold"/>
              </a:rPr>
              <a:t>yếu</a:t>
            </a:r>
            <a:r>
              <a:rPr lang="en-US" sz="6399" dirty="0">
                <a:solidFill>
                  <a:srgbClr val="26459B"/>
                </a:solidFill>
                <a:latin typeface="Arimo Bold"/>
              </a:rPr>
              <a:t> </a:t>
            </a:r>
            <a:r>
              <a:rPr lang="en-US" sz="6399" dirty="0" err="1">
                <a:solidFill>
                  <a:srgbClr val="26459B"/>
                </a:solidFill>
                <a:latin typeface="Arimo Bold"/>
              </a:rPr>
              <a:t>tố</a:t>
            </a:r>
            <a:r>
              <a:rPr lang="en-US" sz="6399" dirty="0">
                <a:solidFill>
                  <a:srgbClr val="26459B"/>
                </a:solidFill>
                <a:latin typeface="Arimo Bold"/>
              </a:rPr>
              <a:t> </a:t>
            </a:r>
            <a:r>
              <a:rPr lang="en-US" sz="6399" dirty="0" err="1">
                <a:solidFill>
                  <a:srgbClr val="26459B"/>
                </a:solidFill>
                <a:latin typeface="Arimo Bold"/>
              </a:rPr>
              <a:t>ảnh</a:t>
            </a:r>
            <a:r>
              <a:rPr lang="en-US" sz="6399" dirty="0">
                <a:solidFill>
                  <a:srgbClr val="26459B"/>
                </a:solidFill>
                <a:latin typeface="Arimo Bold"/>
              </a:rPr>
              <a:t> </a:t>
            </a:r>
            <a:r>
              <a:rPr lang="en-US" sz="6399" dirty="0" err="1">
                <a:solidFill>
                  <a:srgbClr val="26459B"/>
                </a:solidFill>
                <a:latin typeface="Arimo Bold"/>
              </a:rPr>
              <a:t>hưởng</a:t>
            </a:r>
            <a:r>
              <a:rPr lang="en-US" sz="6399" dirty="0">
                <a:solidFill>
                  <a:srgbClr val="26459B"/>
                </a:solidFill>
                <a:latin typeface="Arimo Bold"/>
              </a:rPr>
              <a:t> </a:t>
            </a:r>
            <a:r>
              <a:rPr lang="en-US" sz="6399" dirty="0" err="1">
                <a:solidFill>
                  <a:srgbClr val="26459B"/>
                </a:solidFill>
                <a:latin typeface="Arimo Bold"/>
              </a:rPr>
              <a:t>đến</a:t>
            </a:r>
            <a:r>
              <a:rPr lang="en-US" sz="6399" dirty="0">
                <a:solidFill>
                  <a:srgbClr val="26459B"/>
                </a:solidFill>
                <a:latin typeface="Arimo Bold"/>
              </a:rPr>
              <a:t> </a:t>
            </a:r>
            <a:r>
              <a:rPr lang="en-US" sz="6399" dirty="0" err="1">
                <a:solidFill>
                  <a:srgbClr val="26459B"/>
                </a:solidFill>
                <a:latin typeface="Arimo Bold"/>
              </a:rPr>
              <a:t>thuật</a:t>
            </a:r>
            <a:r>
              <a:rPr lang="en-US" sz="6399" dirty="0">
                <a:solidFill>
                  <a:srgbClr val="26459B"/>
                </a:solidFill>
                <a:latin typeface="Arimo Bold"/>
              </a:rPr>
              <a:t> </a:t>
            </a:r>
            <a:r>
              <a:rPr lang="en-US" sz="6399" dirty="0" err="1">
                <a:solidFill>
                  <a:srgbClr val="26459B"/>
                </a:solidFill>
                <a:latin typeface="Arimo Bold"/>
              </a:rPr>
              <a:t>toán</a:t>
            </a:r>
            <a:endParaRPr lang="en-US" sz="6399" dirty="0">
              <a:solidFill>
                <a:srgbClr val="26459B"/>
              </a:solidFill>
              <a:latin typeface="Arimo Bold"/>
            </a:endParaRPr>
          </a:p>
        </p:txBody>
      </p:sp>
      <p:sp>
        <p:nvSpPr>
          <p:cNvPr id="10" name="TextBox 10"/>
          <p:cNvSpPr txBox="1"/>
          <p:nvPr/>
        </p:nvSpPr>
        <p:spPr>
          <a:xfrm>
            <a:off x="7443670" y="3271520"/>
            <a:ext cx="9815630" cy="3468450"/>
          </a:xfrm>
          <a:prstGeom prst="rect">
            <a:avLst/>
          </a:prstGeom>
        </p:spPr>
        <p:txBody>
          <a:bodyPr lIns="0" tIns="0" rIns="0" bIns="0" rtlCol="0" anchor="t">
            <a:spAutoFit/>
          </a:bodyPr>
          <a:lstStyle/>
          <a:p>
            <a:pPr algn="just">
              <a:lnSpc>
                <a:spcPts val="7000"/>
              </a:lnSpc>
            </a:pPr>
            <a:r>
              <a:rPr lang="en-US" sz="3500" dirty="0" err="1">
                <a:solidFill>
                  <a:srgbClr val="000000"/>
                </a:solidFill>
                <a:latin typeface="Arimo"/>
              </a:rPr>
              <a:t>Có</a:t>
            </a:r>
            <a:r>
              <a:rPr lang="en-US" sz="3500" dirty="0">
                <a:solidFill>
                  <a:srgbClr val="000000"/>
                </a:solidFill>
                <a:latin typeface="Arimo"/>
              </a:rPr>
              <a:t> </a:t>
            </a:r>
            <a:r>
              <a:rPr lang="en-US" sz="3500" dirty="0" err="1">
                <a:solidFill>
                  <a:srgbClr val="000000"/>
                </a:solidFill>
                <a:latin typeface="Arimo"/>
              </a:rPr>
              <a:t>một</a:t>
            </a:r>
            <a:r>
              <a:rPr lang="en-US" sz="3500" dirty="0">
                <a:solidFill>
                  <a:srgbClr val="000000"/>
                </a:solidFill>
                <a:latin typeface="Arimo"/>
              </a:rPr>
              <a:t> </a:t>
            </a:r>
            <a:r>
              <a:rPr lang="en-US" sz="3500" dirty="0" err="1">
                <a:solidFill>
                  <a:srgbClr val="000000"/>
                </a:solidFill>
                <a:latin typeface="Arimo"/>
              </a:rPr>
              <a:t>vài</a:t>
            </a:r>
            <a:r>
              <a:rPr lang="en-US" sz="3500" dirty="0">
                <a:solidFill>
                  <a:srgbClr val="000000"/>
                </a:solidFill>
                <a:latin typeface="Arimo"/>
              </a:rPr>
              <a:t> </a:t>
            </a:r>
            <a:r>
              <a:rPr lang="en-US" sz="3500" dirty="0" err="1">
                <a:solidFill>
                  <a:srgbClr val="000000"/>
                </a:solidFill>
                <a:latin typeface="Arimo"/>
              </a:rPr>
              <a:t>yếu</a:t>
            </a:r>
            <a:r>
              <a:rPr lang="en-US" sz="3500" dirty="0">
                <a:solidFill>
                  <a:srgbClr val="000000"/>
                </a:solidFill>
                <a:latin typeface="Arimo"/>
              </a:rPr>
              <a:t> </a:t>
            </a:r>
            <a:r>
              <a:rPr lang="en-US" sz="3500" dirty="0" err="1">
                <a:solidFill>
                  <a:srgbClr val="000000"/>
                </a:solidFill>
                <a:latin typeface="Arimo"/>
              </a:rPr>
              <a:t>tố</a:t>
            </a:r>
            <a:r>
              <a:rPr lang="en-US" sz="3500" dirty="0">
                <a:solidFill>
                  <a:srgbClr val="000000"/>
                </a:solidFill>
                <a:latin typeface="Arimo"/>
              </a:rPr>
              <a:t> </a:t>
            </a:r>
            <a:r>
              <a:rPr lang="en-US" sz="3500" dirty="0" err="1">
                <a:solidFill>
                  <a:srgbClr val="000000"/>
                </a:solidFill>
                <a:latin typeface="Arimo"/>
              </a:rPr>
              <a:t>gây</a:t>
            </a:r>
            <a:r>
              <a:rPr lang="en-US" sz="3500" dirty="0">
                <a:solidFill>
                  <a:srgbClr val="000000"/>
                </a:solidFill>
                <a:latin typeface="Arimo"/>
              </a:rPr>
              <a:t> </a:t>
            </a:r>
            <a:r>
              <a:rPr lang="en-US" sz="3500" dirty="0" err="1">
                <a:solidFill>
                  <a:srgbClr val="000000"/>
                </a:solidFill>
                <a:latin typeface="Arimo"/>
              </a:rPr>
              <a:t>ảnh</a:t>
            </a:r>
            <a:r>
              <a:rPr lang="en-US" sz="3500" dirty="0">
                <a:solidFill>
                  <a:srgbClr val="000000"/>
                </a:solidFill>
                <a:latin typeface="Arimo"/>
              </a:rPr>
              <a:t> </a:t>
            </a:r>
            <a:r>
              <a:rPr lang="en-US" sz="3500" dirty="0" err="1">
                <a:solidFill>
                  <a:srgbClr val="000000"/>
                </a:solidFill>
                <a:latin typeface="Arimo"/>
              </a:rPr>
              <a:t>hưởng</a:t>
            </a:r>
            <a:r>
              <a:rPr lang="en-US" sz="3500" dirty="0">
                <a:solidFill>
                  <a:srgbClr val="000000"/>
                </a:solidFill>
                <a:latin typeface="Arimo"/>
              </a:rPr>
              <a:t> </a:t>
            </a:r>
            <a:r>
              <a:rPr lang="en-US" sz="3500" dirty="0" err="1">
                <a:solidFill>
                  <a:srgbClr val="000000"/>
                </a:solidFill>
                <a:latin typeface="Arimo"/>
              </a:rPr>
              <a:t>đến</a:t>
            </a:r>
            <a:r>
              <a:rPr lang="en-US" sz="3500" dirty="0">
                <a:solidFill>
                  <a:srgbClr val="000000"/>
                </a:solidFill>
                <a:latin typeface="Arimo"/>
              </a:rPr>
              <a:t> </a:t>
            </a:r>
            <a:r>
              <a:rPr lang="en-US" sz="3500" dirty="0" err="1">
                <a:solidFill>
                  <a:srgbClr val="000000"/>
                </a:solidFill>
                <a:latin typeface="Arimo"/>
              </a:rPr>
              <a:t>độ</a:t>
            </a:r>
            <a:r>
              <a:rPr lang="en-US" sz="3500" dirty="0">
                <a:solidFill>
                  <a:srgbClr val="000000"/>
                </a:solidFill>
                <a:latin typeface="Arimo"/>
              </a:rPr>
              <a:t> </a:t>
            </a:r>
            <a:r>
              <a:rPr lang="en-US" sz="3500" dirty="0" err="1">
                <a:solidFill>
                  <a:srgbClr val="000000"/>
                </a:solidFill>
                <a:latin typeface="Arimo"/>
              </a:rPr>
              <a:t>chính</a:t>
            </a:r>
            <a:r>
              <a:rPr lang="en-US" sz="3500" dirty="0">
                <a:solidFill>
                  <a:srgbClr val="000000"/>
                </a:solidFill>
                <a:latin typeface="Arimo"/>
              </a:rPr>
              <a:t> </a:t>
            </a:r>
            <a:r>
              <a:rPr lang="en-US" sz="3500" dirty="0" err="1">
                <a:solidFill>
                  <a:srgbClr val="000000"/>
                </a:solidFill>
                <a:latin typeface="Arimo"/>
              </a:rPr>
              <a:t>xác</a:t>
            </a:r>
            <a:r>
              <a:rPr lang="en-US" sz="3500" dirty="0">
                <a:solidFill>
                  <a:srgbClr val="000000"/>
                </a:solidFill>
                <a:latin typeface="Arimo"/>
              </a:rPr>
              <a:t> </a:t>
            </a:r>
            <a:r>
              <a:rPr lang="en-US" sz="3500" dirty="0" err="1">
                <a:solidFill>
                  <a:srgbClr val="000000"/>
                </a:solidFill>
                <a:latin typeface="Arimo"/>
              </a:rPr>
              <a:t>của</a:t>
            </a:r>
            <a:r>
              <a:rPr lang="en-US" sz="3500" dirty="0">
                <a:solidFill>
                  <a:srgbClr val="000000"/>
                </a:solidFill>
                <a:latin typeface="Arimo"/>
              </a:rPr>
              <a:t> </a:t>
            </a:r>
            <a:r>
              <a:rPr lang="en-US" sz="3500" dirty="0" err="1">
                <a:solidFill>
                  <a:srgbClr val="000000"/>
                </a:solidFill>
                <a:latin typeface="Arimo"/>
              </a:rPr>
              <a:t>thuật</a:t>
            </a:r>
            <a:r>
              <a:rPr lang="en-US" sz="3500" dirty="0">
                <a:solidFill>
                  <a:srgbClr val="000000"/>
                </a:solidFill>
                <a:latin typeface="Arimo"/>
              </a:rPr>
              <a:t> </a:t>
            </a:r>
            <a:r>
              <a:rPr lang="en-US" sz="3500" dirty="0" err="1">
                <a:solidFill>
                  <a:srgbClr val="000000"/>
                </a:solidFill>
                <a:latin typeface="Arimo"/>
              </a:rPr>
              <a:t>toán</a:t>
            </a:r>
            <a:r>
              <a:rPr lang="en-US" sz="3500" dirty="0">
                <a:solidFill>
                  <a:srgbClr val="000000"/>
                </a:solidFill>
                <a:latin typeface="Arimo"/>
              </a:rPr>
              <a:t>:</a:t>
            </a:r>
          </a:p>
          <a:p>
            <a:pPr marL="457200" indent="-457200">
              <a:lnSpc>
                <a:spcPts val="7000"/>
              </a:lnSpc>
              <a:buFont typeface="Arial" panose="020B0604020202020204" pitchFamily="34" charset="0"/>
              <a:buChar char="•"/>
            </a:pPr>
            <a:r>
              <a:rPr lang="en-US" sz="3500" dirty="0">
                <a:solidFill>
                  <a:srgbClr val="000000"/>
                </a:solidFill>
                <a:latin typeface="Arimo"/>
              </a:rPr>
              <a:t>	</a:t>
            </a:r>
            <a:r>
              <a:rPr lang="en-US" sz="3500" dirty="0" err="1">
                <a:solidFill>
                  <a:srgbClr val="000000"/>
                </a:solidFill>
                <a:latin typeface="Arimo"/>
              </a:rPr>
              <a:t>Ảnh</a:t>
            </a:r>
            <a:r>
              <a:rPr lang="en-US" sz="3500" dirty="0">
                <a:solidFill>
                  <a:srgbClr val="000000"/>
                </a:solidFill>
                <a:latin typeface="Arimo"/>
              </a:rPr>
              <a:t> </a:t>
            </a:r>
            <a:r>
              <a:rPr lang="en-US" sz="3500" dirty="0" err="1">
                <a:solidFill>
                  <a:srgbClr val="000000"/>
                </a:solidFill>
                <a:latin typeface="Arimo"/>
              </a:rPr>
              <a:t>hưởng</a:t>
            </a:r>
            <a:r>
              <a:rPr lang="en-US" sz="3500" dirty="0">
                <a:solidFill>
                  <a:srgbClr val="000000"/>
                </a:solidFill>
                <a:latin typeface="Arimo"/>
              </a:rPr>
              <a:t> </a:t>
            </a:r>
            <a:r>
              <a:rPr lang="en-US" sz="3500" dirty="0" err="1">
                <a:solidFill>
                  <a:srgbClr val="000000"/>
                </a:solidFill>
                <a:latin typeface="Arimo"/>
              </a:rPr>
              <a:t>của</a:t>
            </a:r>
            <a:r>
              <a:rPr lang="en-US" sz="3500" dirty="0">
                <a:solidFill>
                  <a:srgbClr val="000000"/>
                </a:solidFill>
                <a:latin typeface="Arimo"/>
              </a:rPr>
              <a:t> outlier</a:t>
            </a:r>
          </a:p>
          <a:p>
            <a:pPr marL="457200" indent="-457200">
              <a:lnSpc>
                <a:spcPts val="7000"/>
              </a:lnSpc>
              <a:buFont typeface="Arial" panose="020B0604020202020204" pitchFamily="34" charset="0"/>
              <a:buChar char="•"/>
            </a:pPr>
            <a:r>
              <a:rPr lang="en-US" sz="3500" dirty="0">
                <a:solidFill>
                  <a:srgbClr val="000000"/>
                </a:solidFill>
                <a:latin typeface="Arimo"/>
              </a:rPr>
              <a:t>	</a:t>
            </a:r>
            <a:r>
              <a:rPr lang="en-US" sz="3500" dirty="0" err="1">
                <a:solidFill>
                  <a:srgbClr val="000000"/>
                </a:solidFill>
                <a:latin typeface="Arimo"/>
              </a:rPr>
              <a:t>Ảnh</a:t>
            </a:r>
            <a:r>
              <a:rPr lang="en-US" sz="3500" dirty="0">
                <a:solidFill>
                  <a:srgbClr val="000000"/>
                </a:solidFill>
                <a:latin typeface="Arimo"/>
              </a:rPr>
              <a:t> </a:t>
            </a:r>
            <a:r>
              <a:rPr lang="en-US" sz="3500" dirty="0" err="1">
                <a:solidFill>
                  <a:srgbClr val="000000"/>
                </a:solidFill>
                <a:latin typeface="Arimo"/>
              </a:rPr>
              <a:t>hưởng</a:t>
            </a:r>
            <a:r>
              <a:rPr lang="en-US" sz="3500" dirty="0">
                <a:solidFill>
                  <a:srgbClr val="000000"/>
                </a:solidFill>
                <a:latin typeface="Arimo"/>
              </a:rPr>
              <a:t> </a:t>
            </a:r>
            <a:r>
              <a:rPr lang="en-US" sz="3500" dirty="0" err="1">
                <a:solidFill>
                  <a:srgbClr val="000000"/>
                </a:solidFill>
                <a:latin typeface="Arimo"/>
              </a:rPr>
              <a:t>của</a:t>
            </a:r>
            <a:r>
              <a:rPr lang="en-US" sz="3500" dirty="0">
                <a:solidFill>
                  <a:srgbClr val="000000"/>
                </a:solidFill>
                <a:latin typeface="Arimo"/>
              </a:rPr>
              <a:t> </a:t>
            </a:r>
            <a:r>
              <a:rPr lang="en-US" sz="3500" dirty="0" err="1">
                <a:solidFill>
                  <a:srgbClr val="000000"/>
                </a:solidFill>
                <a:latin typeface="Arimo"/>
              </a:rPr>
              <a:t>việc</a:t>
            </a:r>
            <a:r>
              <a:rPr lang="en-US" sz="3500" dirty="0">
                <a:solidFill>
                  <a:srgbClr val="000000"/>
                </a:solidFill>
                <a:latin typeface="Arimo"/>
              </a:rPr>
              <a:t> </a:t>
            </a:r>
            <a:r>
              <a:rPr lang="en-US" sz="3500" dirty="0" err="1">
                <a:solidFill>
                  <a:srgbClr val="000000"/>
                </a:solidFill>
                <a:latin typeface="Arimo"/>
              </a:rPr>
              <a:t>khởi</a:t>
            </a:r>
            <a:r>
              <a:rPr lang="en-US" sz="3500" dirty="0">
                <a:solidFill>
                  <a:srgbClr val="000000"/>
                </a:solidFill>
                <a:latin typeface="Arimo"/>
              </a:rPr>
              <a:t> </a:t>
            </a:r>
            <a:r>
              <a:rPr lang="en-US" sz="3500" dirty="0" err="1">
                <a:solidFill>
                  <a:srgbClr val="000000"/>
                </a:solidFill>
                <a:latin typeface="Arimo"/>
              </a:rPr>
              <a:t>tạo</a:t>
            </a:r>
            <a:r>
              <a:rPr lang="en-US" sz="3500" dirty="0">
                <a:solidFill>
                  <a:srgbClr val="000000"/>
                </a:solidFill>
                <a:latin typeface="Arimo"/>
              </a:rPr>
              <a:t> </a:t>
            </a:r>
            <a:r>
              <a:rPr lang="en-US" sz="3500" dirty="0" err="1">
                <a:solidFill>
                  <a:srgbClr val="000000"/>
                </a:solidFill>
                <a:latin typeface="Arimo"/>
              </a:rPr>
              <a:t>trung</a:t>
            </a:r>
            <a:r>
              <a:rPr lang="en-US" sz="3500" dirty="0">
                <a:solidFill>
                  <a:srgbClr val="000000"/>
                </a:solidFill>
                <a:latin typeface="Arimo"/>
              </a:rPr>
              <a:t> </a:t>
            </a:r>
            <a:r>
              <a:rPr lang="en-US" sz="3500" dirty="0" err="1">
                <a:solidFill>
                  <a:srgbClr val="000000"/>
                </a:solidFill>
                <a:latin typeface="Arimo"/>
              </a:rPr>
              <a:t>tâm</a:t>
            </a:r>
            <a:endParaRPr lang="en-US" sz="3500" dirty="0">
              <a:solidFill>
                <a:srgbClr val="000000"/>
              </a:solidFill>
              <a:latin typeface="Arimo"/>
            </a:endParaRPr>
          </a:p>
        </p:txBody>
      </p:sp>
    </p:spTree>
    <p:extLst>
      <p:ext uri="{BB962C8B-B14F-4D97-AF65-F5344CB8AC3E}">
        <p14:creationId xmlns:p14="http://schemas.microsoft.com/office/powerpoint/2010/main" val="195163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60000"/>
            </a:blip>
            <a:stretch>
              <a:fillRect t="-9222" b="-9222"/>
            </a:stretch>
          </a:blipFill>
        </p:spPr>
        <p:txBody>
          <a:bodyPr/>
          <a:lstStyle/>
          <a:p>
            <a:endParaRPr lang="en-US"/>
          </a:p>
        </p:txBody>
      </p:sp>
      <p:sp>
        <p:nvSpPr>
          <p:cNvPr id="3" name="Freeform 3"/>
          <p:cNvSpPr/>
          <p:nvPr/>
        </p:nvSpPr>
        <p:spPr>
          <a:xfrm rot="-2574853">
            <a:off x="16040367" y="8449621"/>
            <a:ext cx="3674757" cy="3674757"/>
          </a:xfrm>
          <a:custGeom>
            <a:avLst/>
            <a:gdLst/>
            <a:ahLst/>
            <a:cxnLst/>
            <a:rect l="l" t="t" r="r" b="b"/>
            <a:pathLst>
              <a:path w="3674757" h="3674757">
                <a:moveTo>
                  <a:pt x="0" y="0"/>
                </a:moveTo>
                <a:lnTo>
                  <a:pt x="3674757" y="0"/>
                </a:lnTo>
                <a:lnTo>
                  <a:pt x="3674757" y="3674758"/>
                </a:lnTo>
                <a:lnTo>
                  <a:pt x="0" y="36747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80777" y="8552035"/>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28700" y="1724604"/>
            <a:ext cx="12065851" cy="6827431"/>
          </a:xfrm>
          <a:custGeom>
            <a:avLst/>
            <a:gdLst/>
            <a:ahLst/>
            <a:cxnLst/>
            <a:rect l="l" t="t" r="r" b="b"/>
            <a:pathLst>
              <a:path w="11211017" h="5650353">
                <a:moveTo>
                  <a:pt x="0" y="0"/>
                </a:moveTo>
                <a:lnTo>
                  <a:pt x="11211017" y="0"/>
                </a:lnTo>
                <a:lnTo>
                  <a:pt x="11211017" y="5650353"/>
                </a:lnTo>
                <a:lnTo>
                  <a:pt x="0" y="5650353"/>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1028700" y="177537"/>
            <a:ext cx="811053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Thuật toán Kmeans</a:t>
            </a:r>
          </a:p>
        </p:txBody>
      </p:sp>
      <p:sp>
        <p:nvSpPr>
          <p:cNvPr id="7" name="TextBox 7"/>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60000"/>
            </a:blip>
            <a:stretch>
              <a:fillRect t="-9222" b="-9222"/>
            </a:stretch>
          </a:blipFill>
        </p:spPr>
        <p:txBody>
          <a:bodyPr/>
          <a:lstStyle/>
          <a:p>
            <a:endParaRPr lang="en-US"/>
          </a:p>
        </p:txBody>
      </p:sp>
      <p:sp>
        <p:nvSpPr>
          <p:cNvPr id="3" name="Freeform 3"/>
          <p:cNvSpPr/>
          <p:nvPr/>
        </p:nvSpPr>
        <p:spPr>
          <a:xfrm rot="-2574853">
            <a:off x="16040367" y="8449621"/>
            <a:ext cx="3674757" cy="3674757"/>
          </a:xfrm>
          <a:custGeom>
            <a:avLst/>
            <a:gdLst/>
            <a:ahLst/>
            <a:cxnLst/>
            <a:rect l="l" t="t" r="r" b="b"/>
            <a:pathLst>
              <a:path w="3674757" h="3674757">
                <a:moveTo>
                  <a:pt x="0" y="0"/>
                </a:moveTo>
                <a:lnTo>
                  <a:pt x="3674757" y="0"/>
                </a:lnTo>
                <a:lnTo>
                  <a:pt x="3674757" y="3674758"/>
                </a:lnTo>
                <a:lnTo>
                  <a:pt x="0" y="36747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80777" y="8552035"/>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28700" y="1657667"/>
            <a:ext cx="13243583" cy="7470192"/>
          </a:xfrm>
          <a:custGeom>
            <a:avLst/>
            <a:gdLst/>
            <a:ahLst/>
            <a:cxnLst/>
            <a:rect l="l" t="t" r="r" b="b"/>
            <a:pathLst>
              <a:path w="13243583" h="7470192">
                <a:moveTo>
                  <a:pt x="0" y="0"/>
                </a:moveTo>
                <a:lnTo>
                  <a:pt x="13243583" y="0"/>
                </a:lnTo>
                <a:lnTo>
                  <a:pt x="13243583" y="7470192"/>
                </a:lnTo>
                <a:lnTo>
                  <a:pt x="0" y="7470192"/>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1028700" y="177537"/>
            <a:ext cx="811053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Thuật toán Kmeans</a:t>
            </a:r>
          </a:p>
        </p:txBody>
      </p:sp>
      <p:sp>
        <p:nvSpPr>
          <p:cNvPr id="7" name="TextBox 7"/>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60000"/>
            </a:blip>
            <a:stretch>
              <a:fillRect t="-9222" b="-9222"/>
            </a:stretch>
          </a:blipFill>
        </p:spPr>
        <p:txBody>
          <a:bodyPr/>
          <a:lstStyle/>
          <a:p>
            <a:endParaRPr lang="en-US"/>
          </a:p>
        </p:txBody>
      </p:sp>
      <p:sp>
        <p:nvSpPr>
          <p:cNvPr id="3" name="Freeform 3"/>
          <p:cNvSpPr/>
          <p:nvPr/>
        </p:nvSpPr>
        <p:spPr>
          <a:xfrm rot="-2574853">
            <a:off x="16040367" y="8449621"/>
            <a:ext cx="3674757" cy="3674757"/>
          </a:xfrm>
          <a:custGeom>
            <a:avLst/>
            <a:gdLst/>
            <a:ahLst/>
            <a:cxnLst/>
            <a:rect l="l" t="t" r="r" b="b"/>
            <a:pathLst>
              <a:path w="3674757" h="3674757">
                <a:moveTo>
                  <a:pt x="0" y="0"/>
                </a:moveTo>
                <a:lnTo>
                  <a:pt x="3674757" y="0"/>
                </a:lnTo>
                <a:lnTo>
                  <a:pt x="3674757" y="3674758"/>
                </a:lnTo>
                <a:lnTo>
                  <a:pt x="0" y="36747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80777" y="8552035"/>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1028700" y="177537"/>
            <a:ext cx="811053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Silhouette Score</a:t>
            </a:r>
          </a:p>
        </p:txBody>
      </p:sp>
      <p:sp>
        <p:nvSpPr>
          <p:cNvPr id="7" name="TextBox 7"/>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1028700" y="2265513"/>
            <a:ext cx="16230600" cy="5539978"/>
          </a:xfrm>
          <a:prstGeom prst="rect">
            <a:avLst/>
          </a:prstGeom>
        </p:spPr>
        <p:txBody>
          <a:bodyPr lIns="0" tIns="0" rIns="0" bIns="0" rtlCol="0" anchor="t">
            <a:spAutoFit/>
          </a:bodyPr>
          <a:lstStyle/>
          <a:p>
            <a:r>
              <a:rPr lang="vi-VN" sz="3000" dirty="0">
                <a:latin typeface="Arimo" panose="020B0604020202020204" charset="0"/>
                <a:ea typeface="Arimo" panose="020B0604020202020204" charset="0"/>
                <a:cs typeface="Arimo" panose="020B0604020202020204" charset="0"/>
              </a:rPr>
              <a:t>Chỉ số Silhouette Index có lẻ là chỉ số đánh giá các kết quả phân cụm phổ biến và được sử dụng nhiều nhất. Phân tích chỉ số Silhouette mục đích để đo lường mức độ tối ưu khi một quan sát, một điểm dữ liệu được phân vào các cluster bất kỳ. </a:t>
            </a:r>
            <a:endParaRPr lang="en-US" sz="3000" dirty="0">
              <a:latin typeface="Arimo" panose="020B0604020202020204" charset="0"/>
              <a:ea typeface="Arimo" panose="020B0604020202020204" charset="0"/>
              <a:cs typeface="Arimo" panose="020B0604020202020204" charset="0"/>
            </a:endParaRPr>
          </a:p>
          <a:p>
            <a:endParaRPr lang="en-US" sz="3000" dirty="0">
              <a:latin typeface="Arimo" panose="020B0604020202020204" charset="0"/>
              <a:ea typeface="Arimo" panose="020B0604020202020204" charset="0"/>
              <a:cs typeface="Arimo" panose="020B0604020202020204" charset="0"/>
            </a:endParaRPr>
          </a:p>
          <a:p>
            <a:r>
              <a:rPr lang="vi-VN" sz="3000" dirty="0">
                <a:latin typeface="Arimo" panose="020B0604020202020204" charset="0"/>
                <a:ea typeface="Arimo" panose="020B0604020202020204" charset="0"/>
                <a:cs typeface="Arimo" panose="020B0604020202020204" charset="0"/>
              </a:rPr>
              <a:t>Cụ thể, phương pháp Silhouette</a:t>
            </a:r>
            <a:r>
              <a:rPr lang="en-US" sz="3000" dirty="0">
                <a:latin typeface="Arimo" panose="020B0604020202020204" charset="0"/>
                <a:ea typeface="Arimo" panose="020B0604020202020204" charset="0"/>
                <a:cs typeface="Arimo" panose="020B0604020202020204" charset="0"/>
              </a:rPr>
              <a:t> </a:t>
            </a:r>
            <a:r>
              <a:rPr lang="vi-VN" sz="3000" dirty="0">
                <a:latin typeface="Arimo" panose="020B0604020202020204" charset="0"/>
                <a:ea typeface="Arimo" panose="020B0604020202020204" charset="0"/>
                <a:cs typeface="Arimo" panose="020B0604020202020204" charset="0"/>
              </a:rPr>
              <a:t>sẽ cho chúng ta biết những điểm dữ liệu hay những quan sát nào nằm gọn bên trong cụm (tốt) hay nằm gần ngoài rìa cụm (không tốt) để đánh giá hiệu quả phân cụm.</a:t>
            </a:r>
            <a:endParaRPr lang="en-US" sz="3000" dirty="0">
              <a:latin typeface="Arimo" panose="020B0604020202020204" charset="0"/>
              <a:ea typeface="Arimo" panose="020B0604020202020204" charset="0"/>
              <a:cs typeface="Arimo" panose="020B0604020202020204" charset="0"/>
            </a:endParaRPr>
          </a:p>
          <a:p>
            <a:endParaRPr lang="vi-VN" sz="3000" dirty="0">
              <a:latin typeface="Arimo" panose="020B0604020202020204" charset="0"/>
              <a:ea typeface="Arimo" panose="020B0604020202020204" charset="0"/>
              <a:cs typeface="Arimo" panose="020B0604020202020204" charset="0"/>
            </a:endParaRPr>
          </a:p>
          <a:p>
            <a:r>
              <a:rPr lang="vi-VN" sz="3000" dirty="0">
                <a:latin typeface="Arimo" panose="020B0604020202020204" charset="0"/>
                <a:ea typeface="Arimo" panose="020B0604020202020204" charset="0"/>
                <a:cs typeface="Arimo" panose="020B0604020202020204" charset="0"/>
              </a:rPr>
              <a:t>Silhouette đo lường khoảng cách của một điểm dữ liệu trong cụm đến Centroid, điểm trung tâm của cụm, và khoảng cách của chính điểm đó đến điểm trung tâm của cụm gần nhất (hoặc đến các điểm trung tâm của các cụm còn lại, và chọn ra khoảng cách ngắn nhất). Đó là trường hợp đo lường cho K-means clustering.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60000"/>
            </a:blip>
            <a:stretch>
              <a:fillRect t="-9222" b="-9222"/>
            </a:stretch>
          </a:blipFill>
        </p:spPr>
        <p:txBody>
          <a:bodyPr/>
          <a:lstStyle/>
          <a:p>
            <a:endParaRPr lang="en-US"/>
          </a:p>
        </p:txBody>
      </p:sp>
      <p:sp>
        <p:nvSpPr>
          <p:cNvPr id="3" name="Freeform 3"/>
          <p:cNvSpPr/>
          <p:nvPr/>
        </p:nvSpPr>
        <p:spPr>
          <a:xfrm rot="-2574853">
            <a:off x="16040367" y="8449621"/>
            <a:ext cx="3674757" cy="3674757"/>
          </a:xfrm>
          <a:custGeom>
            <a:avLst/>
            <a:gdLst/>
            <a:ahLst/>
            <a:cxnLst/>
            <a:rect l="l" t="t" r="r" b="b"/>
            <a:pathLst>
              <a:path w="3674757" h="3674757">
                <a:moveTo>
                  <a:pt x="0" y="0"/>
                </a:moveTo>
                <a:lnTo>
                  <a:pt x="3674757" y="0"/>
                </a:lnTo>
                <a:lnTo>
                  <a:pt x="3674757" y="3674758"/>
                </a:lnTo>
                <a:lnTo>
                  <a:pt x="0" y="36747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80777" y="8552035"/>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239130" y="5139690"/>
            <a:ext cx="6568962" cy="2550586"/>
          </a:xfrm>
          <a:custGeom>
            <a:avLst/>
            <a:gdLst/>
            <a:ahLst/>
            <a:cxnLst/>
            <a:rect l="l" t="t" r="r" b="b"/>
            <a:pathLst>
              <a:path w="6568962" h="2550586">
                <a:moveTo>
                  <a:pt x="0" y="0"/>
                </a:moveTo>
                <a:lnTo>
                  <a:pt x="6568961" y="0"/>
                </a:lnTo>
                <a:lnTo>
                  <a:pt x="6568961" y="2550586"/>
                </a:lnTo>
                <a:lnTo>
                  <a:pt x="0" y="2550586"/>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1028700" y="177537"/>
            <a:ext cx="811053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Silhouette Score</a:t>
            </a:r>
          </a:p>
        </p:txBody>
      </p:sp>
      <p:sp>
        <p:nvSpPr>
          <p:cNvPr id="7" name="TextBox 7"/>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1028700" y="2265513"/>
            <a:ext cx="16230600" cy="2332673"/>
          </a:xfrm>
          <a:prstGeom prst="rect">
            <a:avLst/>
          </a:prstGeom>
        </p:spPr>
        <p:txBody>
          <a:bodyPr lIns="0" tIns="0" rIns="0" bIns="0" rtlCol="0" anchor="t">
            <a:spAutoFit/>
          </a:bodyPr>
          <a:lstStyle/>
          <a:p>
            <a:pPr>
              <a:lnSpc>
                <a:spcPts val="3727"/>
              </a:lnSpc>
              <a:spcBef>
                <a:spcPct val="0"/>
              </a:spcBef>
            </a:pPr>
            <a:r>
              <a:rPr lang="en-US" sz="3000" dirty="0" err="1">
                <a:solidFill>
                  <a:srgbClr val="000000"/>
                </a:solidFill>
                <a:latin typeface="Arimo"/>
              </a:rPr>
              <a:t>Giả</a:t>
            </a:r>
            <a:r>
              <a:rPr lang="en-US" sz="3000" dirty="0">
                <a:solidFill>
                  <a:srgbClr val="000000"/>
                </a:solidFill>
                <a:latin typeface="Arimo"/>
              </a:rPr>
              <a:t> </a:t>
            </a:r>
            <a:r>
              <a:rPr lang="en-US" sz="3000" dirty="0" err="1">
                <a:solidFill>
                  <a:srgbClr val="000000"/>
                </a:solidFill>
                <a:latin typeface="Arimo"/>
              </a:rPr>
              <a:t>sử</a:t>
            </a:r>
            <a:r>
              <a:rPr lang="en-US" sz="3000" dirty="0">
                <a:solidFill>
                  <a:srgbClr val="000000"/>
                </a:solidFill>
                <a:latin typeface="Arimo"/>
              </a:rPr>
              <a:t> </a:t>
            </a:r>
            <a:r>
              <a:rPr lang="en-US" sz="3000" dirty="0" err="1">
                <a:solidFill>
                  <a:srgbClr val="000000"/>
                </a:solidFill>
                <a:latin typeface="Arimo"/>
              </a:rPr>
              <a:t>mạng</a:t>
            </a:r>
            <a:r>
              <a:rPr lang="en-US" sz="3000" dirty="0">
                <a:solidFill>
                  <a:srgbClr val="000000"/>
                </a:solidFill>
                <a:latin typeface="Arimo"/>
              </a:rPr>
              <a:t> </a:t>
            </a:r>
            <a:r>
              <a:rPr lang="en-US" sz="3000" dirty="0" err="1">
                <a:solidFill>
                  <a:srgbClr val="000000"/>
                </a:solidFill>
                <a:latin typeface="Arimo"/>
              </a:rPr>
              <a:t>lưới</a:t>
            </a:r>
            <a:r>
              <a:rPr lang="en-US" sz="3000" dirty="0">
                <a:solidFill>
                  <a:srgbClr val="000000"/>
                </a:solidFill>
                <a:latin typeface="Arimo"/>
              </a:rPr>
              <a:t> </a:t>
            </a:r>
            <a:r>
              <a:rPr lang="en-US" sz="3000" dirty="0" err="1">
                <a:solidFill>
                  <a:srgbClr val="000000"/>
                </a:solidFill>
                <a:latin typeface="Arimo"/>
              </a:rPr>
              <a:t>được</a:t>
            </a:r>
            <a:r>
              <a:rPr lang="en-US" sz="3000" dirty="0">
                <a:solidFill>
                  <a:srgbClr val="000000"/>
                </a:solidFill>
                <a:latin typeface="Arimo"/>
              </a:rPr>
              <a:t> chia </a:t>
            </a:r>
            <a:r>
              <a:rPr lang="en-US" sz="3000" dirty="0" err="1">
                <a:solidFill>
                  <a:srgbClr val="000000"/>
                </a:solidFill>
                <a:latin typeface="Arimo"/>
              </a:rPr>
              <a:t>thành</a:t>
            </a:r>
            <a:r>
              <a:rPr lang="en-US" sz="3000" dirty="0">
                <a:solidFill>
                  <a:srgbClr val="000000"/>
                </a:solidFill>
                <a:latin typeface="Arimo"/>
              </a:rPr>
              <a:t> k </a:t>
            </a:r>
            <a:r>
              <a:rPr lang="en-US" sz="3000" dirty="0" err="1">
                <a:solidFill>
                  <a:srgbClr val="000000"/>
                </a:solidFill>
                <a:latin typeface="Arimo"/>
              </a:rPr>
              <a:t>cụm</a:t>
            </a:r>
            <a:r>
              <a:rPr lang="en-US" sz="3000" dirty="0">
                <a:solidFill>
                  <a:srgbClr val="000000"/>
                </a:solidFill>
                <a:latin typeface="Arimo"/>
              </a:rPr>
              <a:t>. </a:t>
            </a:r>
            <a:r>
              <a:rPr lang="en-US" sz="3000" dirty="0" err="1">
                <a:solidFill>
                  <a:srgbClr val="000000"/>
                </a:solidFill>
                <a:latin typeface="Arimo"/>
              </a:rPr>
              <a:t>Với</a:t>
            </a:r>
            <a:r>
              <a:rPr lang="en-US" sz="3000" dirty="0">
                <a:solidFill>
                  <a:srgbClr val="000000"/>
                </a:solidFill>
                <a:latin typeface="Arimo"/>
              </a:rPr>
              <a:t> </a:t>
            </a:r>
            <a:r>
              <a:rPr lang="en-US" sz="3000" dirty="0" err="1">
                <a:solidFill>
                  <a:srgbClr val="000000"/>
                </a:solidFill>
                <a:latin typeface="Arimo"/>
              </a:rPr>
              <a:t>mỗi</a:t>
            </a:r>
            <a:r>
              <a:rPr lang="en-US" sz="3000" dirty="0">
                <a:solidFill>
                  <a:srgbClr val="000000"/>
                </a:solidFill>
                <a:latin typeface="Arimo"/>
              </a:rPr>
              <a:t> node </a:t>
            </a:r>
            <a:r>
              <a:rPr lang="en-US" sz="3000" dirty="0" err="1">
                <a:solidFill>
                  <a:srgbClr val="000000"/>
                </a:solidFill>
                <a:latin typeface="Arimo"/>
              </a:rPr>
              <a:t>i</a:t>
            </a:r>
            <a:r>
              <a:rPr lang="en-US" sz="3000" dirty="0">
                <a:solidFill>
                  <a:srgbClr val="000000"/>
                </a:solidFill>
                <a:latin typeface="Arimo"/>
              </a:rPr>
              <a:t>, </a:t>
            </a:r>
            <a:r>
              <a:rPr lang="en-US" sz="3000" dirty="0" err="1">
                <a:solidFill>
                  <a:srgbClr val="000000"/>
                </a:solidFill>
                <a:latin typeface="Arimo"/>
              </a:rPr>
              <a:t>đặt</a:t>
            </a:r>
            <a:r>
              <a:rPr lang="en-US" sz="3000" dirty="0">
                <a:solidFill>
                  <a:srgbClr val="000000"/>
                </a:solidFill>
                <a:latin typeface="Arimo"/>
              </a:rPr>
              <a:t>: </a:t>
            </a:r>
          </a:p>
          <a:p>
            <a:pPr>
              <a:lnSpc>
                <a:spcPts val="3727"/>
              </a:lnSpc>
              <a:spcBef>
                <a:spcPct val="0"/>
              </a:spcBef>
            </a:pPr>
            <a:r>
              <a:rPr lang="en-US" sz="3000" dirty="0">
                <a:solidFill>
                  <a:srgbClr val="000000"/>
                </a:solidFill>
                <a:latin typeface="Arimo"/>
              </a:rPr>
              <a:t>a(</a:t>
            </a:r>
            <a:r>
              <a:rPr lang="en-US" sz="3000" dirty="0" err="1">
                <a:solidFill>
                  <a:srgbClr val="000000"/>
                </a:solidFill>
                <a:latin typeface="Arimo"/>
              </a:rPr>
              <a:t>i</a:t>
            </a:r>
            <a:r>
              <a:rPr lang="en-US" sz="3000" dirty="0">
                <a:solidFill>
                  <a:srgbClr val="000000"/>
                </a:solidFill>
                <a:latin typeface="Arimo"/>
              </a:rPr>
              <a:t>) </a:t>
            </a:r>
            <a:r>
              <a:rPr lang="en-US" sz="3000" dirty="0" err="1">
                <a:solidFill>
                  <a:srgbClr val="000000"/>
                </a:solidFill>
                <a:latin typeface="Arimo"/>
              </a:rPr>
              <a:t>là</a:t>
            </a:r>
            <a:r>
              <a:rPr lang="en-US" sz="3000" dirty="0">
                <a:solidFill>
                  <a:srgbClr val="000000"/>
                </a:solidFill>
                <a:latin typeface="Arimo"/>
              </a:rPr>
              <a:t> </a:t>
            </a:r>
            <a:r>
              <a:rPr lang="en-US" sz="3000" dirty="0" err="1">
                <a:solidFill>
                  <a:srgbClr val="000000"/>
                </a:solidFill>
                <a:latin typeface="Arimo"/>
              </a:rPr>
              <a:t>khoảng</a:t>
            </a:r>
            <a:r>
              <a:rPr lang="en-US" sz="3000" dirty="0">
                <a:solidFill>
                  <a:srgbClr val="000000"/>
                </a:solidFill>
                <a:latin typeface="Arimo"/>
              </a:rPr>
              <a:t> </a:t>
            </a:r>
            <a:r>
              <a:rPr lang="en-US" sz="3000" dirty="0" err="1">
                <a:solidFill>
                  <a:srgbClr val="000000"/>
                </a:solidFill>
                <a:latin typeface="Arimo"/>
              </a:rPr>
              <a:t>cách</a:t>
            </a:r>
            <a:r>
              <a:rPr lang="en-US" sz="3000" dirty="0">
                <a:solidFill>
                  <a:srgbClr val="000000"/>
                </a:solidFill>
                <a:latin typeface="Arimo"/>
              </a:rPr>
              <a:t> </a:t>
            </a:r>
            <a:r>
              <a:rPr lang="en-US" sz="3000" dirty="0" err="1">
                <a:solidFill>
                  <a:srgbClr val="000000"/>
                </a:solidFill>
                <a:latin typeface="Arimo"/>
              </a:rPr>
              <a:t>trung</a:t>
            </a:r>
            <a:r>
              <a:rPr lang="en-US" sz="3000" dirty="0">
                <a:solidFill>
                  <a:srgbClr val="000000"/>
                </a:solidFill>
                <a:latin typeface="Arimo"/>
              </a:rPr>
              <a:t> </a:t>
            </a:r>
            <a:r>
              <a:rPr lang="en-US" sz="3000" dirty="0" err="1">
                <a:solidFill>
                  <a:srgbClr val="000000"/>
                </a:solidFill>
                <a:latin typeface="Arimo"/>
              </a:rPr>
              <a:t>bình</a:t>
            </a:r>
            <a:r>
              <a:rPr lang="en-US" sz="3000" dirty="0">
                <a:solidFill>
                  <a:srgbClr val="000000"/>
                </a:solidFill>
                <a:latin typeface="Arimo"/>
              </a:rPr>
              <a:t> </a:t>
            </a:r>
            <a:r>
              <a:rPr lang="en-US" sz="3000" dirty="0" err="1">
                <a:solidFill>
                  <a:srgbClr val="000000"/>
                </a:solidFill>
                <a:latin typeface="Arimo"/>
              </a:rPr>
              <a:t>từ</a:t>
            </a:r>
            <a:r>
              <a:rPr lang="en-US" sz="3000" dirty="0">
                <a:solidFill>
                  <a:srgbClr val="000000"/>
                </a:solidFill>
                <a:latin typeface="Arimo"/>
              </a:rPr>
              <a:t> </a:t>
            </a:r>
            <a:r>
              <a:rPr lang="en-US" sz="3000" dirty="0" err="1">
                <a:solidFill>
                  <a:srgbClr val="000000"/>
                </a:solidFill>
                <a:latin typeface="Arimo"/>
              </a:rPr>
              <a:t>i</a:t>
            </a:r>
            <a:r>
              <a:rPr lang="en-US" sz="3000" dirty="0">
                <a:solidFill>
                  <a:srgbClr val="000000"/>
                </a:solidFill>
                <a:latin typeface="Arimo"/>
              </a:rPr>
              <a:t> </a:t>
            </a:r>
            <a:r>
              <a:rPr lang="en-US" sz="3000" dirty="0" err="1">
                <a:solidFill>
                  <a:srgbClr val="000000"/>
                </a:solidFill>
                <a:latin typeface="Arimo"/>
              </a:rPr>
              <a:t>tới</a:t>
            </a:r>
            <a:r>
              <a:rPr lang="en-US" sz="3000" dirty="0">
                <a:solidFill>
                  <a:srgbClr val="000000"/>
                </a:solidFill>
                <a:latin typeface="Arimo"/>
              </a:rPr>
              <a:t> </a:t>
            </a:r>
            <a:r>
              <a:rPr lang="en-US" sz="3000" dirty="0" err="1">
                <a:solidFill>
                  <a:srgbClr val="000000"/>
                </a:solidFill>
                <a:latin typeface="Arimo"/>
              </a:rPr>
              <a:t>tất</a:t>
            </a:r>
            <a:r>
              <a:rPr lang="en-US" sz="3000" dirty="0">
                <a:solidFill>
                  <a:srgbClr val="000000"/>
                </a:solidFill>
                <a:latin typeface="Arimo"/>
              </a:rPr>
              <a:t> </a:t>
            </a:r>
            <a:r>
              <a:rPr lang="en-US" sz="3000" dirty="0" err="1">
                <a:solidFill>
                  <a:srgbClr val="000000"/>
                </a:solidFill>
                <a:latin typeface="Arimo"/>
              </a:rPr>
              <a:t>cả</a:t>
            </a:r>
            <a:r>
              <a:rPr lang="en-US" sz="3000" dirty="0">
                <a:solidFill>
                  <a:srgbClr val="000000"/>
                </a:solidFill>
                <a:latin typeface="Arimo"/>
              </a:rPr>
              <a:t> </a:t>
            </a:r>
            <a:r>
              <a:rPr lang="en-US" sz="3000" dirty="0" err="1">
                <a:solidFill>
                  <a:srgbClr val="000000"/>
                </a:solidFill>
                <a:latin typeface="Arimo"/>
              </a:rPr>
              <a:t>các</a:t>
            </a:r>
            <a:r>
              <a:rPr lang="en-US" sz="3000" dirty="0">
                <a:solidFill>
                  <a:srgbClr val="000000"/>
                </a:solidFill>
                <a:latin typeface="Arimo"/>
              </a:rPr>
              <a:t> node </a:t>
            </a:r>
            <a:r>
              <a:rPr lang="en-US" sz="3000" dirty="0" err="1">
                <a:solidFill>
                  <a:srgbClr val="000000"/>
                </a:solidFill>
                <a:latin typeface="Arimo"/>
              </a:rPr>
              <a:t>trong</a:t>
            </a:r>
            <a:r>
              <a:rPr lang="en-US" sz="3000" dirty="0">
                <a:solidFill>
                  <a:srgbClr val="000000"/>
                </a:solidFill>
                <a:latin typeface="Arimo"/>
              </a:rPr>
              <a:t> </a:t>
            </a:r>
            <a:r>
              <a:rPr lang="en-US" sz="3000" dirty="0" err="1">
                <a:solidFill>
                  <a:srgbClr val="000000"/>
                </a:solidFill>
                <a:latin typeface="Arimo"/>
              </a:rPr>
              <a:t>cùng</a:t>
            </a:r>
            <a:r>
              <a:rPr lang="en-US" sz="3000" dirty="0">
                <a:solidFill>
                  <a:srgbClr val="000000"/>
                </a:solidFill>
                <a:latin typeface="Arimo"/>
              </a:rPr>
              <a:t> </a:t>
            </a:r>
            <a:r>
              <a:rPr lang="en-US" sz="3000" dirty="0" err="1">
                <a:solidFill>
                  <a:srgbClr val="000000"/>
                </a:solidFill>
                <a:latin typeface="Arimo"/>
              </a:rPr>
              <a:t>cụm</a:t>
            </a:r>
            <a:r>
              <a:rPr lang="en-US" sz="3000" dirty="0">
                <a:solidFill>
                  <a:srgbClr val="000000"/>
                </a:solidFill>
                <a:latin typeface="Arimo"/>
              </a:rPr>
              <a:t> </a:t>
            </a:r>
            <a:r>
              <a:rPr lang="en-US" sz="3000" dirty="0" err="1">
                <a:solidFill>
                  <a:srgbClr val="000000"/>
                </a:solidFill>
                <a:latin typeface="Arimo"/>
              </a:rPr>
              <a:t>với</a:t>
            </a:r>
            <a:r>
              <a:rPr lang="en-US" sz="3000" dirty="0">
                <a:solidFill>
                  <a:srgbClr val="000000"/>
                </a:solidFill>
                <a:latin typeface="Arimo"/>
              </a:rPr>
              <a:t> </a:t>
            </a:r>
            <a:r>
              <a:rPr lang="en-US" sz="3000" dirty="0" err="1">
                <a:solidFill>
                  <a:srgbClr val="000000"/>
                </a:solidFill>
                <a:latin typeface="Arimo"/>
              </a:rPr>
              <a:t>i</a:t>
            </a:r>
            <a:r>
              <a:rPr lang="en-US" sz="3000" dirty="0">
                <a:solidFill>
                  <a:srgbClr val="000000"/>
                </a:solidFill>
                <a:latin typeface="Arimo"/>
              </a:rPr>
              <a:t>.</a:t>
            </a:r>
          </a:p>
          <a:p>
            <a:pPr>
              <a:lnSpc>
                <a:spcPts val="3727"/>
              </a:lnSpc>
              <a:spcBef>
                <a:spcPct val="0"/>
              </a:spcBef>
            </a:pPr>
            <a:r>
              <a:rPr lang="en-US" sz="3000" dirty="0">
                <a:solidFill>
                  <a:srgbClr val="000000"/>
                </a:solidFill>
                <a:latin typeface="Arimo"/>
              </a:rPr>
              <a:t>b(</a:t>
            </a:r>
            <a:r>
              <a:rPr lang="en-US" sz="3000" dirty="0" err="1">
                <a:solidFill>
                  <a:srgbClr val="000000"/>
                </a:solidFill>
                <a:latin typeface="Arimo"/>
              </a:rPr>
              <a:t>i</a:t>
            </a:r>
            <a:r>
              <a:rPr lang="en-US" sz="3000" dirty="0">
                <a:solidFill>
                  <a:srgbClr val="000000"/>
                </a:solidFill>
                <a:latin typeface="Arimo"/>
              </a:rPr>
              <a:t>) </a:t>
            </a:r>
            <a:r>
              <a:rPr lang="en-US" sz="3000" dirty="0" err="1">
                <a:solidFill>
                  <a:srgbClr val="000000"/>
                </a:solidFill>
                <a:latin typeface="Arimo"/>
              </a:rPr>
              <a:t>là</a:t>
            </a:r>
            <a:r>
              <a:rPr lang="en-US" sz="3000" dirty="0">
                <a:solidFill>
                  <a:srgbClr val="000000"/>
                </a:solidFill>
                <a:latin typeface="Arimo"/>
              </a:rPr>
              <a:t> </a:t>
            </a:r>
            <a:r>
              <a:rPr lang="en-US" sz="3000" dirty="0" err="1">
                <a:solidFill>
                  <a:srgbClr val="000000"/>
                </a:solidFill>
                <a:latin typeface="Arimo"/>
              </a:rPr>
              <a:t>khoảng</a:t>
            </a:r>
            <a:r>
              <a:rPr lang="en-US" sz="3000" dirty="0">
                <a:solidFill>
                  <a:srgbClr val="000000"/>
                </a:solidFill>
                <a:latin typeface="Arimo"/>
              </a:rPr>
              <a:t> </a:t>
            </a:r>
            <a:r>
              <a:rPr lang="en-US" sz="3000" dirty="0" err="1">
                <a:solidFill>
                  <a:srgbClr val="000000"/>
                </a:solidFill>
                <a:latin typeface="Arimo"/>
              </a:rPr>
              <a:t>cách</a:t>
            </a:r>
            <a:r>
              <a:rPr lang="en-US" sz="3000" dirty="0">
                <a:solidFill>
                  <a:srgbClr val="000000"/>
                </a:solidFill>
                <a:latin typeface="Arimo"/>
              </a:rPr>
              <a:t> </a:t>
            </a:r>
            <a:r>
              <a:rPr lang="en-US" sz="3000" dirty="0" err="1">
                <a:solidFill>
                  <a:srgbClr val="000000"/>
                </a:solidFill>
                <a:latin typeface="Arimo"/>
              </a:rPr>
              <a:t>trung</a:t>
            </a:r>
            <a:r>
              <a:rPr lang="en-US" sz="3000" dirty="0">
                <a:solidFill>
                  <a:srgbClr val="000000"/>
                </a:solidFill>
                <a:latin typeface="Arimo"/>
              </a:rPr>
              <a:t> </a:t>
            </a:r>
            <a:r>
              <a:rPr lang="en-US" sz="3000" dirty="0" err="1">
                <a:solidFill>
                  <a:srgbClr val="000000"/>
                </a:solidFill>
                <a:latin typeface="Arimo"/>
              </a:rPr>
              <a:t>bình</a:t>
            </a:r>
            <a:r>
              <a:rPr lang="en-US" sz="3000" dirty="0">
                <a:solidFill>
                  <a:srgbClr val="000000"/>
                </a:solidFill>
                <a:latin typeface="Arimo"/>
              </a:rPr>
              <a:t> </a:t>
            </a:r>
            <a:r>
              <a:rPr lang="en-US" sz="3000" dirty="0" err="1">
                <a:solidFill>
                  <a:srgbClr val="000000"/>
                </a:solidFill>
                <a:latin typeface="Arimo"/>
              </a:rPr>
              <a:t>ngắn</a:t>
            </a:r>
            <a:r>
              <a:rPr lang="en-US" sz="3000" dirty="0">
                <a:solidFill>
                  <a:srgbClr val="000000"/>
                </a:solidFill>
                <a:latin typeface="Arimo"/>
              </a:rPr>
              <a:t> </a:t>
            </a:r>
            <a:r>
              <a:rPr lang="en-US" sz="3000" dirty="0" err="1">
                <a:solidFill>
                  <a:srgbClr val="000000"/>
                </a:solidFill>
                <a:latin typeface="Arimo"/>
              </a:rPr>
              <a:t>nhất</a:t>
            </a:r>
            <a:r>
              <a:rPr lang="en-US" sz="3000" dirty="0">
                <a:solidFill>
                  <a:srgbClr val="000000"/>
                </a:solidFill>
                <a:latin typeface="Arimo"/>
              </a:rPr>
              <a:t> </a:t>
            </a:r>
            <a:r>
              <a:rPr lang="en-US" sz="3000" dirty="0" err="1">
                <a:solidFill>
                  <a:srgbClr val="000000"/>
                </a:solidFill>
                <a:latin typeface="Arimo"/>
              </a:rPr>
              <a:t>từ</a:t>
            </a:r>
            <a:r>
              <a:rPr lang="en-US" sz="3000" dirty="0">
                <a:solidFill>
                  <a:srgbClr val="000000"/>
                </a:solidFill>
                <a:latin typeface="Arimo"/>
              </a:rPr>
              <a:t> </a:t>
            </a:r>
            <a:r>
              <a:rPr lang="en-US" sz="3000" dirty="0" err="1">
                <a:solidFill>
                  <a:srgbClr val="000000"/>
                </a:solidFill>
                <a:latin typeface="Arimo"/>
              </a:rPr>
              <a:t>i</a:t>
            </a:r>
            <a:r>
              <a:rPr lang="en-US" sz="3000" dirty="0">
                <a:solidFill>
                  <a:srgbClr val="000000"/>
                </a:solidFill>
                <a:latin typeface="Arimo"/>
              </a:rPr>
              <a:t> </a:t>
            </a:r>
            <a:r>
              <a:rPr lang="en-US" sz="3000" dirty="0" err="1">
                <a:solidFill>
                  <a:srgbClr val="000000"/>
                </a:solidFill>
                <a:latin typeface="Arimo"/>
              </a:rPr>
              <a:t>tới</a:t>
            </a:r>
            <a:r>
              <a:rPr lang="en-US" sz="3000" dirty="0">
                <a:solidFill>
                  <a:srgbClr val="000000"/>
                </a:solidFill>
                <a:latin typeface="Arimo"/>
              </a:rPr>
              <a:t> </a:t>
            </a:r>
            <a:r>
              <a:rPr lang="en-US" sz="3000" dirty="0" err="1">
                <a:solidFill>
                  <a:srgbClr val="000000"/>
                </a:solidFill>
                <a:latin typeface="Arimo"/>
              </a:rPr>
              <a:t>bất</a:t>
            </a:r>
            <a:r>
              <a:rPr lang="en-US" sz="3000" dirty="0">
                <a:solidFill>
                  <a:srgbClr val="000000"/>
                </a:solidFill>
                <a:latin typeface="Arimo"/>
              </a:rPr>
              <a:t> </a:t>
            </a:r>
            <a:r>
              <a:rPr lang="en-US" sz="3000" dirty="0" err="1">
                <a:solidFill>
                  <a:srgbClr val="000000"/>
                </a:solidFill>
                <a:latin typeface="Arimo"/>
              </a:rPr>
              <a:t>kỳ</a:t>
            </a:r>
            <a:r>
              <a:rPr lang="en-US" sz="3000" dirty="0">
                <a:solidFill>
                  <a:srgbClr val="000000"/>
                </a:solidFill>
                <a:latin typeface="Arimo"/>
              </a:rPr>
              <a:t> </a:t>
            </a:r>
            <a:r>
              <a:rPr lang="en-US" sz="3000" dirty="0" err="1">
                <a:solidFill>
                  <a:srgbClr val="000000"/>
                </a:solidFill>
                <a:latin typeface="Arimo"/>
              </a:rPr>
              <a:t>cụm</a:t>
            </a:r>
            <a:r>
              <a:rPr lang="en-US" sz="3000" dirty="0">
                <a:solidFill>
                  <a:srgbClr val="000000"/>
                </a:solidFill>
                <a:latin typeface="Arimo"/>
              </a:rPr>
              <a:t> </a:t>
            </a:r>
            <a:r>
              <a:rPr lang="en-US" sz="3000" dirty="0" err="1">
                <a:solidFill>
                  <a:srgbClr val="000000"/>
                </a:solidFill>
                <a:latin typeface="Arimo"/>
              </a:rPr>
              <a:t>nào</a:t>
            </a:r>
            <a:r>
              <a:rPr lang="en-US" sz="3000" dirty="0">
                <a:solidFill>
                  <a:srgbClr val="000000"/>
                </a:solidFill>
                <a:latin typeface="Arimo"/>
              </a:rPr>
              <a:t> </a:t>
            </a:r>
            <a:r>
              <a:rPr lang="en-US" sz="3000" dirty="0" err="1">
                <a:solidFill>
                  <a:srgbClr val="000000"/>
                </a:solidFill>
                <a:latin typeface="Arimo"/>
              </a:rPr>
              <a:t>không</a:t>
            </a:r>
            <a:r>
              <a:rPr lang="en-US" sz="3000" dirty="0">
                <a:solidFill>
                  <a:srgbClr val="000000"/>
                </a:solidFill>
                <a:latin typeface="Arimo"/>
              </a:rPr>
              <a:t> </a:t>
            </a:r>
            <a:r>
              <a:rPr lang="en-US" sz="3000" dirty="0" err="1">
                <a:solidFill>
                  <a:srgbClr val="000000"/>
                </a:solidFill>
                <a:latin typeface="Arimo"/>
              </a:rPr>
              <a:t>chứa</a:t>
            </a:r>
            <a:r>
              <a:rPr lang="en-US" sz="3000" dirty="0">
                <a:solidFill>
                  <a:srgbClr val="000000"/>
                </a:solidFill>
                <a:latin typeface="Arimo"/>
              </a:rPr>
              <a:t> </a:t>
            </a:r>
            <a:r>
              <a:rPr lang="en-US" sz="3000" dirty="0" err="1">
                <a:solidFill>
                  <a:srgbClr val="000000"/>
                </a:solidFill>
                <a:latin typeface="Arimo"/>
              </a:rPr>
              <a:t>i</a:t>
            </a:r>
            <a:r>
              <a:rPr lang="en-US" sz="3000" dirty="0">
                <a:solidFill>
                  <a:srgbClr val="000000"/>
                </a:solidFill>
                <a:latin typeface="Arimo"/>
              </a:rPr>
              <a:t>. </a:t>
            </a:r>
            <a:r>
              <a:rPr lang="en-US" sz="3000" dirty="0" err="1">
                <a:solidFill>
                  <a:srgbClr val="000000"/>
                </a:solidFill>
                <a:latin typeface="Arimo"/>
              </a:rPr>
              <a:t>Cụm</a:t>
            </a:r>
            <a:r>
              <a:rPr lang="en-US" sz="3000" dirty="0">
                <a:solidFill>
                  <a:srgbClr val="000000"/>
                </a:solidFill>
                <a:latin typeface="Arimo"/>
              </a:rPr>
              <a:t> </a:t>
            </a:r>
            <a:r>
              <a:rPr lang="en-US" sz="3000" dirty="0" err="1">
                <a:solidFill>
                  <a:srgbClr val="000000"/>
                </a:solidFill>
                <a:latin typeface="Arimo"/>
              </a:rPr>
              <a:t>tương</a:t>
            </a:r>
            <a:r>
              <a:rPr lang="en-US" sz="3000" dirty="0">
                <a:solidFill>
                  <a:srgbClr val="000000"/>
                </a:solidFill>
                <a:latin typeface="Arimo"/>
              </a:rPr>
              <a:t> </a:t>
            </a:r>
            <a:r>
              <a:rPr lang="en-US" sz="3000" dirty="0" err="1">
                <a:solidFill>
                  <a:srgbClr val="000000"/>
                </a:solidFill>
                <a:latin typeface="Arimo"/>
              </a:rPr>
              <a:t>ứng</a:t>
            </a:r>
            <a:r>
              <a:rPr lang="en-US" sz="3000" dirty="0">
                <a:solidFill>
                  <a:srgbClr val="000000"/>
                </a:solidFill>
                <a:latin typeface="Arimo"/>
              </a:rPr>
              <a:t> </a:t>
            </a:r>
            <a:r>
              <a:rPr lang="en-US" sz="3000" dirty="0" err="1">
                <a:solidFill>
                  <a:srgbClr val="000000"/>
                </a:solidFill>
                <a:latin typeface="Arimo"/>
              </a:rPr>
              <a:t>với</a:t>
            </a:r>
            <a:r>
              <a:rPr lang="en-US" sz="3000" dirty="0">
                <a:solidFill>
                  <a:srgbClr val="000000"/>
                </a:solidFill>
                <a:latin typeface="Arimo"/>
              </a:rPr>
              <a:t> b(</a:t>
            </a:r>
            <a:r>
              <a:rPr lang="en-US" sz="3000" dirty="0" err="1">
                <a:solidFill>
                  <a:srgbClr val="000000"/>
                </a:solidFill>
                <a:latin typeface="Arimo"/>
              </a:rPr>
              <a:t>i</a:t>
            </a:r>
            <a:r>
              <a:rPr lang="en-US" sz="3000" dirty="0">
                <a:solidFill>
                  <a:srgbClr val="000000"/>
                </a:solidFill>
                <a:latin typeface="Arimo"/>
              </a:rPr>
              <a:t>) </a:t>
            </a:r>
            <a:r>
              <a:rPr lang="en-US" sz="3000" dirty="0" err="1">
                <a:solidFill>
                  <a:srgbClr val="000000"/>
                </a:solidFill>
                <a:latin typeface="Arimo"/>
              </a:rPr>
              <a:t>này</a:t>
            </a:r>
            <a:r>
              <a:rPr lang="en-US" sz="3000" dirty="0">
                <a:solidFill>
                  <a:srgbClr val="000000"/>
                </a:solidFill>
                <a:latin typeface="Arimo"/>
              </a:rPr>
              <a:t> </a:t>
            </a:r>
            <a:r>
              <a:rPr lang="en-US" sz="3000" dirty="0" err="1">
                <a:solidFill>
                  <a:srgbClr val="000000"/>
                </a:solidFill>
                <a:latin typeface="Arimo"/>
              </a:rPr>
              <a:t>được</a:t>
            </a:r>
            <a:r>
              <a:rPr lang="en-US" sz="3000" dirty="0">
                <a:solidFill>
                  <a:srgbClr val="000000"/>
                </a:solidFill>
                <a:latin typeface="Arimo"/>
              </a:rPr>
              <a:t> </a:t>
            </a:r>
            <a:r>
              <a:rPr lang="en-US" sz="3000" dirty="0" err="1">
                <a:solidFill>
                  <a:srgbClr val="000000"/>
                </a:solidFill>
                <a:latin typeface="Arimo"/>
              </a:rPr>
              <a:t>gọi</a:t>
            </a:r>
            <a:r>
              <a:rPr lang="en-US" sz="3000" dirty="0">
                <a:solidFill>
                  <a:srgbClr val="000000"/>
                </a:solidFill>
                <a:latin typeface="Arimo"/>
              </a:rPr>
              <a:t> </a:t>
            </a:r>
            <a:r>
              <a:rPr lang="en-US" sz="3000" dirty="0" err="1">
                <a:solidFill>
                  <a:srgbClr val="000000"/>
                </a:solidFill>
                <a:latin typeface="Arimo"/>
              </a:rPr>
              <a:t>là</a:t>
            </a:r>
            <a:r>
              <a:rPr lang="en-US" sz="3000" dirty="0">
                <a:solidFill>
                  <a:srgbClr val="000000"/>
                </a:solidFill>
                <a:latin typeface="Arimo"/>
              </a:rPr>
              <a:t> </a:t>
            </a:r>
            <a:r>
              <a:rPr lang="en-US" sz="3000" dirty="0" err="1">
                <a:solidFill>
                  <a:srgbClr val="000000"/>
                </a:solidFill>
                <a:latin typeface="Arimo"/>
              </a:rPr>
              <a:t>cụm</a:t>
            </a:r>
            <a:r>
              <a:rPr lang="en-US" sz="3000" dirty="0">
                <a:solidFill>
                  <a:srgbClr val="000000"/>
                </a:solidFill>
                <a:latin typeface="Arimo"/>
              </a:rPr>
              <a:t> </a:t>
            </a:r>
            <a:r>
              <a:rPr lang="en-US" sz="3000" dirty="0" err="1">
                <a:solidFill>
                  <a:srgbClr val="000000"/>
                </a:solidFill>
                <a:latin typeface="Arimo"/>
              </a:rPr>
              <a:t>hàng</a:t>
            </a:r>
            <a:r>
              <a:rPr lang="en-US" sz="3000" dirty="0">
                <a:solidFill>
                  <a:srgbClr val="000000"/>
                </a:solidFill>
                <a:latin typeface="Arimo"/>
              </a:rPr>
              <a:t> </a:t>
            </a:r>
            <a:r>
              <a:rPr lang="en-US" sz="3000" dirty="0" err="1">
                <a:solidFill>
                  <a:srgbClr val="000000"/>
                </a:solidFill>
                <a:latin typeface="Arimo"/>
              </a:rPr>
              <a:t>xóm</a:t>
            </a:r>
            <a:r>
              <a:rPr lang="en-US" sz="3000" dirty="0">
                <a:solidFill>
                  <a:srgbClr val="000000"/>
                </a:solidFill>
                <a:latin typeface="Arimo"/>
              </a:rPr>
              <a:t> </a:t>
            </a:r>
            <a:r>
              <a:rPr lang="en-US" sz="3000" dirty="0" err="1">
                <a:solidFill>
                  <a:srgbClr val="000000"/>
                </a:solidFill>
                <a:latin typeface="Arimo"/>
              </a:rPr>
              <a:t>của</a:t>
            </a:r>
            <a:r>
              <a:rPr lang="en-US" sz="3000" dirty="0">
                <a:solidFill>
                  <a:srgbClr val="000000"/>
                </a:solidFill>
                <a:latin typeface="Arimo"/>
              </a:rPr>
              <a:t> </a:t>
            </a:r>
            <a:r>
              <a:rPr lang="en-US" sz="3000" dirty="0" err="1">
                <a:solidFill>
                  <a:srgbClr val="000000"/>
                </a:solidFill>
                <a:latin typeface="Arimo"/>
              </a:rPr>
              <a:t>i</a:t>
            </a:r>
            <a:r>
              <a:rPr lang="en-US" sz="3000" dirty="0">
                <a:solidFill>
                  <a:srgbClr val="000000"/>
                </a:solidFill>
                <a:latin typeface="Arimo"/>
              </a:rPr>
              <a:t>. </a:t>
            </a:r>
          </a:p>
          <a:p>
            <a:pPr>
              <a:lnSpc>
                <a:spcPts val="3727"/>
              </a:lnSpc>
              <a:spcBef>
                <a:spcPct val="0"/>
              </a:spcBef>
            </a:pPr>
            <a:r>
              <a:rPr lang="en-US" sz="3000" dirty="0">
                <a:solidFill>
                  <a:srgbClr val="000000"/>
                </a:solidFill>
                <a:latin typeface="Arimo"/>
              </a:rPr>
              <a:t>Khi </a:t>
            </a:r>
            <a:r>
              <a:rPr lang="en-US" sz="3000" dirty="0" err="1">
                <a:solidFill>
                  <a:srgbClr val="000000"/>
                </a:solidFill>
                <a:latin typeface="Arimo"/>
              </a:rPr>
              <a:t>đó</a:t>
            </a:r>
            <a:r>
              <a:rPr lang="en-US" sz="3000" dirty="0">
                <a:solidFill>
                  <a:srgbClr val="000000"/>
                </a:solidFill>
                <a:latin typeface="Arimo"/>
              </a:rPr>
              <a:t>:</a:t>
            </a:r>
          </a:p>
        </p:txBody>
      </p:sp>
    </p:spTree>
    <p:extLst>
      <p:ext uri="{BB962C8B-B14F-4D97-AF65-F5344CB8AC3E}">
        <p14:creationId xmlns:p14="http://schemas.microsoft.com/office/powerpoint/2010/main" val="401326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dirty="0"/>
          </a:p>
        </p:txBody>
      </p:sp>
      <p:sp>
        <p:nvSpPr>
          <p:cNvPr id="3" name="Freeform 3"/>
          <p:cNvSpPr/>
          <p:nvPr/>
        </p:nvSpPr>
        <p:spPr>
          <a:xfrm rot="-2574853">
            <a:off x="16040367" y="8449621"/>
            <a:ext cx="3674757" cy="3674757"/>
          </a:xfrm>
          <a:custGeom>
            <a:avLst/>
            <a:gdLst/>
            <a:ahLst/>
            <a:cxnLst/>
            <a:rect l="l" t="t" r="r" b="b"/>
            <a:pathLst>
              <a:path w="3674757" h="3674757">
                <a:moveTo>
                  <a:pt x="0" y="0"/>
                </a:moveTo>
                <a:lnTo>
                  <a:pt x="3674757" y="0"/>
                </a:lnTo>
                <a:lnTo>
                  <a:pt x="3674757" y="3674758"/>
                </a:lnTo>
                <a:lnTo>
                  <a:pt x="0" y="36747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80777" y="8552035"/>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194427" y="1887316"/>
            <a:ext cx="15880193" cy="5694137"/>
          </a:xfrm>
          <a:custGeom>
            <a:avLst/>
            <a:gdLst/>
            <a:ahLst/>
            <a:cxnLst/>
            <a:rect l="l" t="t" r="r" b="b"/>
            <a:pathLst>
              <a:path w="15880193" h="5694137">
                <a:moveTo>
                  <a:pt x="0" y="0"/>
                </a:moveTo>
                <a:lnTo>
                  <a:pt x="15880193" y="0"/>
                </a:lnTo>
                <a:lnTo>
                  <a:pt x="15880193" y="5694136"/>
                </a:lnTo>
                <a:lnTo>
                  <a:pt x="0" y="5694136"/>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28700" y="177537"/>
            <a:ext cx="811053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Silhouette Score</a:t>
            </a:r>
          </a:p>
        </p:txBody>
      </p:sp>
      <p:sp>
        <p:nvSpPr>
          <p:cNvPr id="7" name="TextBox 7"/>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sp>
        <p:nvSpPr>
          <p:cNvPr id="8" name="TextBox 9">
            <a:extLst>
              <a:ext uri="{FF2B5EF4-FFF2-40B4-BE49-F238E27FC236}">
                <a16:creationId xmlns:a16="http://schemas.microsoft.com/office/drawing/2014/main" id="{FB0608C4-39C0-4CA6-D25F-29A0EA6640BC}"/>
              </a:ext>
            </a:extLst>
          </p:cNvPr>
          <p:cNvSpPr txBox="1"/>
          <p:nvPr/>
        </p:nvSpPr>
        <p:spPr>
          <a:xfrm>
            <a:off x="6248400" y="7782302"/>
            <a:ext cx="4874668" cy="731675"/>
          </a:xfrm>
          <a:prstGeom prst="rect">
            <a:avLst/>
          </a:prstGeom>
        </p:spPr>
        <p:txBody>
          <a:bodyPr wrap="square" lIns="0" tIns="0" rIns="0" bIns="0" rtlCol="0" anchor="t">
            <a:spAutoFit/>
          </a:bodyPr>
          <a:lstStyle/>
          <a:p>
            <a:pPr algn="just">
              <a:lnSpc>
                <a:spcPts val="7000"/>
              </a:lnSpc>
            </a:pPr>
            <a:r>
              <a:rPr lang="en-US" sz="2000" i="1" dirty="0">
                <a:solidFill>
                  <a:srgbClr val="000000"/>
                </a:solidFill>
                <a:latin typeface="Arimo"/>
              </a:rPr>
              <a:t>Code </a:t>
            </a:r>
            <a:r>
              <a:rPr lang="en-US" sz="2000" i="1" dirty="0" err="1">
                <a:solidFill>
                  <a:srgbClr val="000000"/>
                </a:solidFill>
                <a:latin typeface="Arimo"/>
              </a:rPr>
              <a:t>dùng</a:t>
            </a:r>
            <a:r>
              <a:rPr lang="en-US" sz="2000" i="1" dirty="0">
                <a:solidFill>
                  <a:srgbClr val="000000"/>
                </a:solidFill>
                <a:latin typeface="Arimo"/>
              </a:rPr>
              <a:t> </a:t>
            </a:r>
            <a:r>
              <a:rPr lang="en-US" sz="2000" i="1" dirty="0" err="1">
                <a:solidFill>
                  <a:srgbClr val="000000"/>
                </a:solidFill>
                <a:latin typeface="Arimo"/>
              </a:rPr>
              <a:t>để</a:t>
            </a:r>
            <a:r>
              <a:rPr lang="en-US" sz="2000" i="1" dirty="0">
                <a:solidFill>
                  <a:srgbClr val="000000"/>
                </a:solidFill>
                <a:latin typeface="Arimo"/>
              </a:rPr>
              <a:t> </a:t>
            </a:r>
            <a:r>
              <a:rPr lang="en-US" sz="2000" i="1" dirty="0" err="1">
                <a:solidFill>
                  <a:srgbClr val="000000"/>
                </a:solidFill>
                <a:latin typeface="Arimo"/>
              </a:rPr>
              <a:t>tính</a:t>
            </a:r>
            <a:r>
              <a:rPr lang="en-US" sz="2000" i="1" dirty="0">
                <a:solidFill>
                  <a:srgbClr val="000000"/>
                </a:solidFill>
                <a:latin typeface="Arimo"/>
              </a:rPr>
              <a:t> </a:t>
            </a:r>
            <a:r>
              <a:rPr lang="en-US" sz="2000" i="1" dirty="0" err="1">
                <a:solidFill>
                  <a:srgbClr val="000000"/>
                </a:solidFill>
                <a:latin typeface="Arimo"/>
              </a:rPr>
              <a:t>toán</a:t>
            </a:r>
            <a:r>
              <a:rPr lang="en-US" sz="2000" i="1" dirty="0">
                <a:solidFill>
                  <a:srgbClr val="000000"/>
                </a:solidFill>
                <a:latin typeface="Arimo"/>
              </a:rPr>
              <a:t> Silhouette Score</a:t>
            </a:r>
          </a:p>
        </p:txBody>
      </p:sp>
      <p:pic>
        <p:nvPicPr>
          <p:cNvPr id="10" name="Picture 9">
            <a:extLst>
              <a:ext uri="{FF2B5EF4-FFF2-40B4-BE49-F238E27FC236}">
                <a16:creationId xmlns:a16="http://schemas.microsoft.com/office/drawing/2014/main" id="{B33C0DBD-6B87-415E-09D5-1958359FE4EE}"/>
              </a:ext>
            </a:extLst>
          </p:cNvPr>
          <p:cNvPicPr>
            <a:picLocks noChangeAspect="1"/>
          </p:cNvPicPr>
          <p:nvPr/>
        </p:nvPicPr>
        <p:blipFill>
          <a:blip r:embed="rId8"/>
          <a:stretch>
            <a:fillRect/>
          </a:stretch>
        </p:blipFill>
        <p:spPr>
          <a:xfrm>
            <a:off x="3051100" y="3429000"/>
            <a:ext cx="11269268" cy="3429000"/>
          </a:xfrm>
          <a:prstGeom prst="rect">
            <a:avLst/>
          </a:prstGeom>
        </p:spPr>
      </p:pic>
      <p:sp>
        <p:nvSpPr>
          <p:cNvPr id="14" name="TextBox 9">
            <a:extLst>
              <a:ext uri="{FF2B5EF4-FFF2-40B4-BE49-F238E27FC236}">
                <a16:creationId xmlns:a16="http://schemas.microsoft.com/office/drawing/2014/main" id="{CEF36634-B0A3-ED0E-23CC-96F16EC850D6}"/>
              </a:ext>
            </a:extLst>
          </p:cNvPr>
          <p:cNvSpPr txBox="1"/>
          <p:nvPr/>
        </p:nvSpPr>
        <p:spPr>
          <a:xfrm>
            <a:off x="4799534" y="7802079"/>
            <a:ext cx="7772400" cy="731675"/>
          </a:xfrm>
          <a:prstGeom prst="rect">
            <a:avLst/>
          </a:prstGeom>
        </p:spPr>
        <p:txBody>
          <a:bodyPr wrap="square" lIns="0" tIns="0" rIns="0" bIns="0" rtlCol="0" anchor="t">
            <a:spAutoFit/>
          </a:bodyPr>
          <a:lstStyle/>
          <a:p>
            <a:pPr algn="just">
              <a:lnSpc>
                <a:spcPts val="7000"/>
              </a:lnSpc>
            </a:pPr>
            <a:r>
              <a:rPr lang="en-US" sz="2000" i="1" dirty="0" err="1">
                <a:solidFill>
                  <a:srgbClr val="000000"/>
                </a:solidFill>
                <a:latin typeface="Arimo"/>
              </a:rPr>
              <a:t>Kết</a:t>
            </a:r>
            <a:r>
              <a:rPr lang="en-US" sz="2000" i="1" dirty="0">
                <a:solidFill>
                  <a:srgbClr val="000000"/>
                </a:solidFill>
                <a:latin typeface="Arimo"/>
              </a:rPr>
              <a:t> </a:t>
            </a:r>
            <a:r>
              <a:rPr lang="en-US" sz="2000" i="1" dirty="0" err="1">
                <a:solidFill>
                  <a:srgbClr val="000000"/>
                </a:solidFill>
                <a:latin typeface="Arimo"/>
              </a:rPr>
              <a:t>quả</a:t>
            </a:r>
            <a:r>
              <a:rPr lang="en-US" sz="2000" i="1" dirty="0">
                <a:solidFill>
                  <a:srgbClr val="000000"/>
                </a:solidFill>
                <a:latin typeface="Arimo"/>
              </a:rPr>
              <a:t> Silhouette Score </a:t>
            </a:r>
            <a:r>
              <a:rPr lang="en-US" sz="2000" i="1" dirty="0" err="1">
                <a:solidFill>
                  <a:srgbClr val="000000"/>
                </a:solidFill>
                <a:latin typeface="Arimo"/>
              </a:rPr>
              <a:t>khi</a:t>
            </a:r>
            <a:r>
              <a:rPr lang="en-US" sz="2000" i="1" dirty="0">
                <a:solidFill>
                  <a:srgbClr val="000000"/>
                </a:solidFill>
                <a:latin typeface="Arimo"/>
              </a:rPr>
              <a:t>  </a:t>
            </a:r>
            <a:r>
              <a:rPr lang="en-US" sz="2000" i="1" dirty="0" err="1">
                <a:solidFill>
                  <a:srgbClr val="000000"/>
                </a:solidFill>
                <a:latin typeface="Arimo"/>
              </a:rPr>
              <a:t>chạy</a:t>
            </a:r>
            <a:r>
              <a:rPr lang="en-US" sz="2000" i="1" dirty="0">
                <a:solidFill>
                  <a:srgbClr val="000000"/>
                </a:solidFill>
                <a:latin typeface="Arimo"/>
              </a:rPr>
              <a:t> </a:t>
            </a:r>
            <a:r>
              <a:rPr lang="en-US" sz="2000" i="1" dirty="0" err="1">
                <a:solidFill>
                  <a:srgbClr val="000000"/>
                </a:solidFill>
                <a:latin typeface="Arimo"/>
              </a:rPr>
              <a:t>trên</a:t>
            </a:r>
            <a:r>
              <a:rPr lang="en-US" sz="2000" i="1" dirty="0">
                <a:solidFill>
                  <a:srgbClr val="000000"/>
                </a:solidFill>
                <a:latin typeface="Arimo"/>
              </a:rPr>
              <a:t>  </a:t>
            </a:r>
            <a:r>
              <a:rPr lang="en-US" sz="2000" i="1" dirty="0" err="1">
                <a:solidFill>
                  <a:srgbClr val="000000"/>
                </a:solidFill>
                <a:latin typeface="Arimo"/>
              </a:rPr>
              <a:t>số</a:t>
            </a:r>
            <a:r>
              <a:rPr lang="en-US" sz="2000" i="1" dirty="0">
                <a:solidFill>
                  <a:srgbClr val="000000"/>
                </a:solidFill>
                <a:latin typeface="Arimo"/>
              </a:rPr>
              <a:t> </a:t>
            </a:r>
            <a:r>
              <a:rPr lang="en-US" sz="2000" i="1" dirty="0" err="1">
                <a:solidFill>
                  <a:srgbClr val="000000"/>
                </a:solidFill>
                <a:latin typeface="Arimo"/>
              </a:rPr>
              <a:t>lượng</a:t>
            </a:r>
            <a:r>
              <a:rPr lang="en-US" sz="2000" i="1" dirty="0">
                <a:solidFill>
                  <a:srgbClr val="000000"/>
                </a:solidFill>
                <a:latin typeface="Arimo"/>
              </a:rPr>
              <a:t> </a:t>
            </a:r>
            <a:r>
              <a:rPr lang="en-US" sz="2000" i="1" dirty="0" err="1">
                <a:solidFill>
                  <a:srgbClr val="000000"/>
                </a:solidFill>
                <a:latin typeface="Arimo"/>
              </a:rPr>
              <a:t>cụm</a:t>
            </a:r>
            <a:r>
              <a:rPr lang="en-US" sz="2000" i="1" dirty="0">
                <a:solidFill>
                  <a:srgbClr val="000000"/>
                </a:solidFill>
                <a:latin typeface="Arimo"/>
              </a:rPr>
              <a:t> k </a:t>
            </a:r>
            <a:r>
              <a:rPr lang="en-US" sz="2000" i="1" dirty="0" err="1">
                <a:solidFill>
                  <a:srgbClr val="000000"/>
                </a:solidFill>
                <a:latin typeface="Arimo"/>
              </a:rPr>
              <a:t>khác</a:t>
            </a:r>
            <a:r>
              <a:rPr lang="en-US" sz="2000" i="1" dirty="0">
                <a:solidFill>
                  <a:srgbClr val="000000"/>
                </a:solidFill>
                <a:latin typeface="Arimo"/>
              </a:rPr>
              <a:t> </a:t>
            </a:r>
            <a:r>
              <a:rPr lang="en-US" sz="2000" i="1" dirty="0" err="1">
                <a:solidFill>
                  <a:srgbClr val="000000"/>
                </a:solidFill>
                <a:latin typeface="Arimo"/>
              </a:rPr>
              <a:t>nhau</a:t>
            </a:r>
            <a:endParaRPr lang="en-US" sz="2000" i="1" dirty="0">
              <a:solidFill>
                <a:srgbClr val="000000"/>
              </a:solidFill>
              <a:latin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1" nodeType="clickEffect">
                                  <p:stCondLst>
                                    <p:cond delay="0"/>
                                  </p:stCondLst>
                                  <p:childTnLst>
                                    <p:animEffect transition="out" filter="wipe(down)">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1" nodeType="clickEffect">
                                  <p:stCondLst>
                                    <p:cond delay="0"/>
                                  </p:stCondLst>
                                  <p:childTnLst>
                                    <p:animEffect transition="out" filter="wipe(down)">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P spid="8" grpId="1"/>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
            <a:extLst>
              <a:ext uri="{FF2B5EF4-FFF2-40B4-BE49-F238E27FC236}">
                <a16:creationId xmlns:a16="http://schemas.microsoft.com/office/drawing/2014/main" id="{78C946FD-80F6-4C60-44B7-A807C0EB14F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dirty="0"/>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43000"/>
            </a:blip>
            <a:stretch>
              <a:fillRect t="-9222" b="-9222"/>
            </a:stretch>
          </a:blipFill>
        </p:spPr>
        <p:txBody>
          <a:bodyPr/>
          <a:lstStyle/>
          <a:p>
            <a:endParaRPr lang="en-US"/>
          </a:p>
        </p:txBody>
      </p:sp>
      <p:sp>
        <p:nvSpPr>
          <p:cNvPr id="3" name="TextBox 3"/>
          <p:cNvSpPr txBox="1"/>
          <p:nvPr/>
        </p:nvSpPr>
        <p:spPr>
          <a:xfrm>
            <a:off x="1066800" y="380790"/>
            <a:ext cx="10625028" cy="1123315"/>
          </a:xfrm>
          <a:prstGeom prst="rect">
            <a:avLst/>
          </a:prstGeom>
        </p:spPr>
        <p:txBody>
          <a:bodyPr lIns="0" tIns="0" rIns="0" bIns="0" rtlCol="0" anchor="t">
            <a:spAutoFit/>
          </a:bodyPr>
          <a:lstStyle/>
          <a:p>
            <a:pPr>
              <a:lnSpc>
                <a:spcPts val="8959"/>
              </a:lnSpc>
            </a:pPr>
            <a:r>
              <a:rPr lang="en-US" sz="6399" dirty="0" err="1">
                <a:solidFill>
                  <a:srgbClr val="26459B"/>
                </a:solidFill>
                <a:latin typeface="Arimo Bold"/>
              </a:rPr>
              <a:t>Mô</a:t>
            </a:r>
            <a:r>
              <a:rPr lang="en-US" sz="6399" dirty="0">
                <a:solidFill>
                  <a:srgbClr val="26459B"/>
                </a:solidFill>
                <a:latin typeface="Arimo Bold"/>
              </a:rPr>
              <a:t> </a:t>
            </a:r>
            <a:r>
              <a:rPr lang="en-US" sz="6399" dirty="0" err="1">
                <a:solidFill>
                  <a:srgbClr val="26459B"/>
                </a:solidFill>
                <a:latin typeface="Arimo Bold"/>
              </a:rPr>
              <a:t>hình</a:t>
            </a:r>
            <a:r>
              <a:rPr lang="en-US" sz="6399" dirty="0">
                <a:solidFill>
                  <a:srgbClr val="26459B"/>
                </a:solidFill>
                <a:latin typeface="Arimo Bold"/>
              </a:rPr>
              <a:t> song </a:t>
            </a:r>
            <a:r>
              <a:rPr lang="en-US" sz="6399" dirty="0" err="1">
                <a:solidFill>
                  <a:srgbClr val="26459B"/>
                </a:solidFill>
                <a:latin typeface="Arimo Bold"/>
              </a:rPr>
              <a:t>song</a:t>
            </a:r>
            <a:r>
              <a:rPr lang="en-US" sz="6399" dirty="0">
                <a:solidFill>
                  <a:srgbClr val="26459B"/>
                </a:solidFill>
                <a:latin typeface="Arimo Bold"/>
              </a:rPr>
              <a:t> </a:t>
            </a:r>
            <a:r>
              <a:rPr lang="en-US" sz="6399" dirty="0" err="1">
                <a:solidFill>
                  <a:srgbClr val="26459B"/>
                </a:solidFill>
                <a:latin typeface="Arimo Bold"/>
              </a:rPr>
              <a:t>hoá</a:t>
            </a:r>
            <a:r>
              <a:rPr lang="en-US" sz="6399" dirty="0">
                <a:solidFill>
                  <a:srgbClr val="26459B"/>
                </a:solidFill>
                <a:latin typeface="Arimo Bold"/>
              </a:rPr>
              <a:t>  </a:t>
            </a:r>
          </a:p>
        </p:txBody>
      </p:sp>
      <p:pic>
        <p:nvPicPr>
          <p:cNvPr id="26" name="Picture 25">
            <a:extLst>
              <a:ext uri="{FF2B5EF4-FFF2-40B4-BE49-F238E27FC236}">
                <a16:creationId xmlns:a16="http://schemas.microsoft.com/office/drawing/2014/main" id="{EB59A0A5-568F-CBFF-B3A7-C25D10833310}"/>
              </a:ext>
            </a:extLst>
          </p:cNvPr>
          <p:cNvPicPr>
            <a:picLocks noChangeAspect="1"/>
          </p:cNvPicPr>
          <p:nvPr/>
        </p:nvPicPr>
        <p:blipFill>
          <a:blip r:embed="rId4"/>
          <a:stretch>
            <a:fillRect/>
          </a:stretch>
        </p:blipFill>
        <p:spPr>
          <a:xfrm>
            <a:off x="2535496" y="2019300"/>
            <a:ext cx="13217008" cy="66438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5528869" y="-544892"/>
            <a:ext cx="3096042" cy="3147184"/>
          </a:xfrm>
          <a:custGeom>
            <a:avLst/>
            <a:gdLst/>
            <a:ahLst/>
            <a:cxnLst/>
            <a:rect l="l" t="t" r="r" b="b"/>
            <a:pathLst>
              <a:path w="3096042" h="3147184">
                <a:moveTo>
                  <a:pt x="0" y="0"/>
                </a:moveTo>
                <a:lnTo>
                  <a:pt x="3096043" y="0"/>
                </a:lnTo>
                <a:lnTo>
                  <a:pt x="3096043"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177652">
            <a:off x="-1469150" y="7117722"/>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2574853">
            <a:off x="1788046" y="8778215"/>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28700" y="562543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3156644" y="4120271"/>
            <a:ext cx="1983377" cy="1558324"/>
          </a:xfrm>
          <a:prstGeom prst="rect">
            <a:avLst/>
          </a:prstGeom>
        </p:spPr>
        <p:txBody>
          <a:bodyPr lIns="0" tIns="0" rIns="0" bIns="0" rtlCol="0" anchor="t">
            <a:spAutoFit/>
          </a:bodyPr>
          <a:lstStyle/>
          <a:p>
            <a:pPr>
              <a:lnSpc>
                <a:spcPts val="12187"/>
              </a:lnSpc>
            </a:pPr>
            <a:r>
              <a:rPr lang="en-US" sz="10506">
                <a:solidFill>
                  <a:srgbClr val="26459B"/>
                </a:solidFill>
                <a:latin typeface="Batangas"/>
              </a:rPr>
              <a:t>01</a:t>
            </a:r>
          </a:p>
        </p:txBody>
      </p:sp>
      <p:sp>
        <p:nvSpPr>
          <p:cNvPr id="8" name="TextBox 8"/>
          <p:cNvSpPr txBox="1"/>
          <p:nvPr/>
        </p:nvSpPr>
        <p:spPr>
          <a:xfrm>
            <a:off x="4953318" y="3872621"/>
            <a:ext cx="12305982" cy="1809750"/>
          </a:xfrm>
          <a:prstGeom prst="rect">
            <a:avLst/>
          </a:prstGeom>
        </p:spPr>
        <p:txBody>
          <a:bodyPr lIns="0" tIns="0" rIns="0" bIns="0" rtlCol="0" anchor="t">
            <a:spAutoFit/>
          </a:bodyPr>
          <a:lstStyle/>
          <a:p>
            <a:pPr>
              <a:lnSpc>
                <a:spcPts val="14700"/>
              </a:lnSpc>
            </a:pPr>
            <a:r>
              <a:rPr lang="en-US" sz="10500" dirty="0">
                <a:solidFill>
                  <a:srgbClr val="26459B"/>
                </a:solidFill>
                <a:latin typeface="Batangas"/>
              </a:rPr>
              <a:t>GIỚI THIỆU ĐỀ TÀI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1B0AFB32-12BD-F55A-E15C-CFD4E9A5EC5C}"/>
              </a:ext>
            </a:extLst>
          </p:cNvPr>
          <p:cNvSpPr/>
          <p:nvPr/>
        </p:nvSpPr>
        <p:spPr>
          <a:xfrm>
            <a:off x="-476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43000"/>
            </a:blip>
            <a:stretch>
              <a:fillRect t="-9222" b="-9222"/>
            </a:stretch>
          </a:blipFill>
        </p:spPr>
        <p:txBody>
          <a:bodyPr/>
          <a:lstStyle/>
          <a:p>
            <a:endParaRPr lang="en-US"/>
          </a:p>
        </p:txBody>
      </p:sp>
      <p:sp>
        <p:nvSpPr>
          <p:cNvPr id="3" name="Freeform 3"/>
          <p:cNvSpPr/>
          <p:nvPr/>
        </p:nvSpPr>
        <p:spPr>
          <a:xfrm>
            <a:off x="1028700" y="1567928"/>
            <a:ext cx="10180764" cy="7290246"/>
          </a:xfrm>
          <a:custGeom>
            <a:avLst/>
            <a:gdLst/>
            <a:ahLst/>
            <a:cxnLst/>
            <a:rect l="l" t="t" r="r" b="b"/>
            <a:pathLst>
              <a:path w="10180764" h="7290246">
                <a:moveTo>
                  <a:pt x="0" y="0"/>
                </a:moveTo>
                <a:lnTo>
                  <a:pt x="10180764" y="0"/>
                </a:lnTo>
                <a:lnTo>
                  <a:pt x="10180764" y="7290246"/>
                </a:lnTo>
                <a:lnTo>
                  <a:pt x="0" y="7290246"/>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28700" y="177537"/>
            <a:ext cx="811053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Kết quả đạt được</a:t>
            </a:r>
          </a:p>
        </p:txBody>
      </p:sp>
      <p:sp>
        <p:nvSpPr>
          <p:cNvPr id="5" name="TextBox 5"/>
          <p:cNvSpPr txBox="1"/>
          <p:nvPr/>
        </p:nvSpPr>
        <p:spPr>
          <a:xfrm>
            <a:off x="12152360" y="4388113"/>
            <a:ext cx="4449723" cy="1227195"/>
          </a:xfrm>
          <a:prstGeom prst="rect">
            <a:avLst/>
          </a:prstGeom>
        </p:spPr>
        <p:txBody>
          <a:bodyPr lIns="0" tIns="0" rIns="0" bIns="0" rtlCol="0" anchor="t">
            <a:spAutoFit/>
          </a:bodyPr>
          <a:lstStyle/>
          <a:p>
            <a:pPr algn="ctr">
              <a:lnSpc>
                <a:spcPts val="5040"/>
              </a:lnSpc>
            </a:pPr>
            <a:r>
              <a:rPr lang="en-US" sz="3600" dirty="0">
                <a:solidFill>
                  <a:srgbClr val="FF0000"/>
                </a:solidFill>
                <a:latin typeface="Arimo Bold"/>
              </a:rPr>
              <a:t>Silhouette Score:</a:t>
            </a:r>
          </a:p>
          <a:p>
            <a:pPr algn="ctr">
              <a:lnSpc>
                <a:spcPts val="5040"/>
              </a:lnSpc>
              <a:spcBef>
                <a:spcPct val="0"/>
              </a:spcBef>
            </a:pPr>
            <a:r>
              <a:rPr lang="en-US" sz="3600" dirty="0">
                <a:solidFill>
                  <a:srgbClr val="FF0000"/>
                </a:solidFill>
                <a:latin typeface="Arimo Bold"/>
              </a:rPr>
              <a:t>0.9220067732366631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mph" presetSubtype="0" fill="hold" grpId="2" nodeType="clickEffect">
                                  <p:stCondLst>
                                    <p:cond delay="0"/>
                                  </p:stCondLst>
                                  <p:iterate type="lt">
                                    <p:tmPct val="4000"/>
                                  </p:iterate>
                                  <p:childTnLst>
                                    <p:set>
                                      <p:cBhvr override="childStyle">
                                        <p:cTn id="17" dur="500" fill="hold"/>
                                        <p:tgtEl>
                                          <p:spTgt spid="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1"/>
      <p:bldP spid="5"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64D07E1E-E6ED-D5F7-6FAD-F3839F579236}"/>
              </a:ext>
            </a:extLst>
          </p:cNvPr>
          <p:cNvSpPr/>
          <p:nvPr/>
        </p:nvSpPr>
        <p:spPr>
          <a:xfrm>
            <a:off x="-15240" y="76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60000"/>
            </a:blip>
            <a:stretch>
              <a:fillRect t="-9222" b="-9222"/>
            </a:stretch>
          </a:blipFill>
        </p:spPr>
        <p:txBody>
          <a:bodyPr/>
          <a:lstStyle/>
          <a:p>
            <a:endParaRPr lang="en-US" dirty="0"/>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43000"/>
            </a:blip>
            <a:stretch>
              <a:fillRect t="-9222" b="-9222"/>
            </a:stretch>
          </a:blipFill>
        </p:spPr>
        <p:txBody>
          <a:bodyPr/>
          <a:lstStyle/>
          <a:p>
            <a:endParaRPr lang="en-US"/>
          </a:p>
        </p:txBody>
      </p:sp>
      <p:sp>
        <p:nvSpPr>
          <p:cNvPr id="3" name="Freeform 3"/>
          <p:cNvSpPr/>
          <p:nvPr/>
        </p:nvSpPr>
        <p:spPr>
          <a:xfrm>
            <a:off x="511221" y="2905814"/>
            <a:ext cx="5460802" cy="4421309"/>
          </a:xfrm>
          <a:custGeom>
            <a:avLst/>
            <a:gdLst/>
            <a:ahLst/>
            <a:cxnLst/>
            <a:rect l="l" t="t" r="r" b="b"/>
            <a:pathLst>
              <a:path w="5460802" h="4421309">
                <a:moveTo>
                  <a:pt x="0" y="0"/>
                </a:moveTo>
                <a:lnTo>
                  <a:pt x="5460802" y="0"/>
                </a:lnTo>
                <a:lnTo>
                  <a:pt x="5460802" y="4421309"/>
                </a:lnTo>
                <a:lnTo>
                  <a:pt x="0" y="4421309"/>
                </a:lnTo>
                <a:lnTo>
                  <a:pt x="0" y="0"/>
                </a:lnTo>
                <a:close/>
              </a:path>
            </a:pathLst>
          </a:custGeom>
          <a:blipFill>
            <a:blip r:embed="rId5"/>
            <a:stretch>
              <a:fillRect/>
            </a:stretch>
          </a:blipFill>
        </p:spPr>
        <p:txBody>
          <a:bodyPr/>
          <a:lstStyle/>
          <a:p>
            <a:endParaRPr lang="en-US"/>
          </a:p>
        </p:txBody>
      </p:sp>
      <p:sp>
        <p:nvSpPr>
          <p:cNvPr id="4" name="Freeform 4"/>
          <p:cNvSpPr/>
          <p:nvPr/>
        </p:nvSpPr>
        <p:spPr>
          <a:xfrm>
            <a:off x="6279648" y="2905814"/>
            <a:ext cx="5455147" cy="4421309"/>
          </a:xfrm>
          <a:custGeom>
            <a:avLst/>
            <a:gdLst/>
            <a:ahLst/>
            <a:cxnLst/>
            <a:rect l="l" t="t" r="r" b="b"/>
            <a:pathLst>
              <a:path w="5455147" h="4421309">
                <a:moveTo>
                  <a:pt x="0" y="0"/>
                </a:moveTo>
                <a:lnTo>
                  <a:pt x="5455148" y="0"/>
                </a:lnTo>
                <a:lnTo>
                  <a:pt x="5455148" y="4421309"/>
                </a:lnTo>
                <a:lnTo>
                  <a:pt x="0" y="4421309"/>
                </a:lnTo>
                <a:lnTo>
                  <a:pt x="0" y="0"/>
                </a:lnTo>
                <a:close/>
              </a:path>
            </a:pathLst>
          </a:custGeom>
          <a:blipFill>
            <a:blip r:embed="rId6"/>
            <a:stretch>
              <a:fillRect/>
            </a:stretch>
          </a:blipFill>
        </p:spPr>
        <p:txBody>
          <a:bodyPr/>
          <a:lstStyle/>
          <a:p>
            <a:endParaRPr lang="en-US"/>
          </a:p>
        </p:txBody>
      </p:sp>
      <p:sp>
        <p:nvSpPr>
          <p:cNvPr id="5" name="Freeform 5"/>
          <p:cNvSpPr/>
          <p:nvPr/>
        </p:nvSpPr>
        <p:spPr>
          <a:xfrm>
            <a:off x="12042421" y="2905814"/>
            <a:ext cx="5724833" cy="4421309"/>
          </a:xfrm>
          <a:custGeom>
            <a:avLst/>
            <a:gdLst/>
            <a:ahLst/>
            <a:cxnLst/>
            <a:rect l="l" t="t" r="r" b="b"/>
            <a:pathLst>
              <a:path w="5724833" h="4421309">
                <a:moveTo>
                  <a:pt x="0" y="0"/>
                </a:moveTo>
                <a:lnTo>
                  <a:pt x="5724833" y="0"/>
                </a:lnTo>
                <a:lnTo>
                  <a:pt x="5724833" y="4421309"/>
                </a:lnTo>
                <a:lnTo>
                  <a:pt x="0" y="4421309"/>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28700" y="177537"/>
            <a:ext cx="8110538"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Kết quả đạt được</a:t>
            </a:r>
          </a:p>
        </p:txBody>
      </p:sp>
      <p:sp>
        <p:nvSpPr>
          <p:cNvPr id="7" name="TextBox 7"/>
          <p:cNvSpPr txBox="1"/>
          <p:nvPr/>
        </p:nvSpPr>
        <p:spPr>
          <a:xfrm>
            <a:off x="2887699" y="7598896"/>
            <a:ext cx="1253014" cy="431800"/>
          </a:xfrm>
          <a:prstGeom prst="rect">
            <a:avLst/>
          </a:prstGeom>
        </p:spPr>
        <p:txBody>
          <a:bodyPr lIns="0" tIns="0" rIns="0" bIns="0" rtlCol="0" anchor="t">
            <a:spAutoFit/>
          </a:bodyPr>
          <a:lstStyle/>
          <a:p>
            <a:pPr algn="ctr">
              <a:lnSpc>
                <a:spcPts val="3499"/>
              </a:lnSpc>
            </a:pPr>
            <a:r>
              <a:rPr lang="en-US" sz="2499" dirty="0" err="1">
                <a:solidFill>
                  <a:srgbClr val="000000"/>
                </a:solidFill>
                <a:latin typeface="Arimo Bold"/>
              </a:rPr>
              <a:t>Rerency</a:t>
            </a:r>
            <a:endParaRPr lang="en-US" sz="2499" dirty="0">
              <a:solidFill>
                <a:srgbClr val="000000"/>
              </a:solidFill>
              <a:latin typeface="Arimo Bold"/>
            </a:endParaRPr>
          </a:p>
        </p:txBody>
      </p:sp>
      <p:sp>
        <p:nvSpPr>
          <p:cNvPr id="8" name="TextBox 8"/>
          <p:cNvSpPr txBox="1"/>
          <p:nvPr/>
        </p:nvSpPr>
        <p:spPr>
          <a:xfrm>
            <a:off x="8292816" y="7598896"/>
            <a:ext cx="1605439" cy="431800"/>
          </a:xfrm>
          <a:prstGeom prst="rect">
            <a:avLst/>
          </a:prstGeom>
        </p:spPr>
        <p:txBody>
          <a:bodyPr lIns="0" tIns="0" rIns="0" bIns="0" rtlCol="0" anchor="t">
            <a:spAutoFit/>
          </a:bodyPr>
          <a:lstStyle/>
          <a:p>
            <a:pPr algn="ctr">
              <a:lnSpc>
                <a:spcPts val="3499"/>
              </a:lnSpc>
            </a:pPr>
            <a:r>
              <a:rPr lang="en-US" sz="2499" dirty="0">
                <a:solidFill>
                  <a:srgbClr val="000000"/>
                </a:solidFill>
                <a:latin typeface="Arimo Bold"/>
              </a:rPr>
              <a:t>Frequency</a:t>
            </a:r>
          </a:p>
        </p:txBody>
      </p:sp>
      <p:sp>
        <p:nvSpPr>
          <p:cNvPr id="9" name="TextBox 9"/>
          <p:cNvSpPr txBox="1"/>
          <p:nvPr/>
        </p:nvSpPr>
        <p:spPr>
          <a:xfrm>
            <a:off x="14199213" y="7598896"/>
            <a:ext cx="1605439" cy="409599"/>
          </a:xfrm>
          <a:prstGeom prst="rect">
            <a:avLst/>
          </a:prstGeom>
        </p:spPr>
        <p:txBody>
          <a:bodyPr wrap="square" lIns="0" tIns="0" rIns="0" bIns="0" rtlCol="0" anchor="t">
            <a:spAutoFit/>
          </a:bodyPr>
          <a:lstStyle/>
          <a:p>
            <a:pPr algn="ctr">
              <a:lnSpc>
                <a:spcPts val="3499"/>
              </a:lnSpc>
            </a:pPr>
            <a:r>
              <a:rPr lang="en-US" sz="2499" dirty="0">
                <a:solidFill>
                  <a:srgbClr val="000000"/>
                </a:solidFill>
                <a:latin typeface="Arimo Bold"/>
              </a:rPr>
              <a:t>Monetary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5528869" y="-544892"/>
            <a:ext cx="3096042" cy="3147184"/>
          </a:xfrm>
          <a:custGeom>
            <a:avLst/>
            <a:gdLst/>
            <a:ahLst/>
            <a:cxnLst/>
            <a:rect l="l" t="t" r="r" b="b"/>
            <a:pathLst>
              <a:path w="3096042" h="3147184">
                <a:moveTo>
                  <a:pt x="0" y="0"/>
                </a:moveTo>
                <a:lnTo>
                  <a:pt x="3096043" y="0"/>
                </a:lnTo>
                <a:lnTo>
                  <a:pt x="3096043"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177652">
            <a:off x="-1469150" y="7117722"/>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2574853">
            <a:off x="1788046" y="8778215"/>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28700" y="562543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5737017" y="4063331"/>
            <a:ext cx="1983377" cy="1558324"/>
          </a:xfrm>
          <a:prstGeom prst="rect">
            <a:avLst/>
          </a:prstGeom>
        </p:spPr>
        <p:txBody>
          <a:bodyPr lIns="0" tIns="0" rIns="0" bIns="0" rtlCol="0" anchor="t">
            <a:spAutoFit/>
          </a:bodyPr>
          <a:lstStyle/>
          <a:p>
            <a:pPr>
              <a:lnSpc>
                <a:spcPts val="12187"/>
              </a:lnSpc>
            </a:pPr>
            <a:r>
              <a:rPr lang="en-US" sz="10506">
                <a:solidFill>
                  <a:srgbClr val="26459B"/>
                </a:solidFill>
                <a:latin typeface="Batangas"/>
              </a:rPr>
              <a:t>05</a:t>
            </a:r>
          </a:p>
        </p:txBody>
      </p:sp>
      <p:sp>
        <p:nvSpPr>
          <p:cNvPr id="8" name="TextBox 8"/>
          <p:cNvSpPr txBox="1"/>
          <p:nvPr/>
        </p:nvSpPr>
        <p:spPr>
          <a:xfrm>
            <a:off x="7961077" y="3815681"/>
            <a:ext cx="4589906" cy="1809750"/>
          </a:xfrm>
          <a:prstGeom prst="rect">
            <a:avLst/>
          </a:prstGeom>
        </p:spPr>
        <p:txBody>
          <a:bodyPr lIns="0" tIns="0" rIns="0" bIns="0" rtlCol="0" anchor="t">
            <a:spAutoFit/>
          </a:bodyPr>
          <a:lstStyle/>
          <a:p>
            <a:pPr>
              <a:lnSpc>
                <a:spcPts val="14700"/>
              </a:lnSpc>
            </a:pPr>
            <a:r>
              <a:rPr lang="en-US" sz="10500">
                <a:solidFill>
                  <a:srgbClr val="26459B"/>
                </a:solidFill>
                <a:latin typeface="Batangas"/>
              </a:rPr>
              <a:t>DEMO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dirty="0"/>
          </a:p>
        </p:txBody>
      </p:sp>
      <p:sp>
        <p:nvSpPr>
          <p:cNvPr id="3" name="Freeform 3"/>
          <p:cNvSpPr/>
          <p:nvPr/>
        </p:nvSpPr>
        <p:spPr>
          <a:xfrm>
            <a:off x="15528869" y="-544892"/>
            <a:ext cx="3096042" cy="3147184"/>
          </a:xfrm>
          <a:custGeom>
            <a:avLst/>
            <a:gdLst/>
            <a:ahLst/>
            <a:cxnLst/>
            <a:rect l="l" t="t" r="r" b="b"/>
            <a:pathLst>
              <a:path w="3096042" h="3147184">
                <a:moveTo>
                  <a:pt x="0" y="0"/>
                </a:moveTo>
                <a:lnTo>
                  <a:pt x="3096043" y="0"/>
                </a:lnTo>
                <a:lnTo>
                  <a:pt x="3096043"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177652">
            <a:off x="-1469150" y="7117722"/>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2574853">
            <a:off x="1788046" y="8778215"/>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28700" y="562543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5029200" y="3248206"/>
            <a:ext cx="10896600" cy="3690690"/>
          </a:xfrm>
          <a:prstGeom prst="rect">
            <a:avLst/>
          </a:prstGeom>
        </p:spPr>
        <p:txBody>
          <a:bodyPr wrap="square" lIns="0" tIns="0" rIns="0" bIns="0" rtlCol="0" anchor="t">
            <a:spAutoFit/>
          </a:bodyPr>
          <a:lstStyle/>
          <a:p>
            <a:pPr>
              <a:lnSpc>
                <a:spcPts val="14700"/>
              </a:lnSpc>
            </a:pPr>
            <a:r>
              <a:rPr lang="en-US" sz="10500" dirty="0">
                <a:solidFill>
                  <a:srgbClr val="26459B"/>
                </a:solidFill>
                <a:latin typeface="Batangas"/>
              </a:rPr>
              <a:t>THANKS FOR YOUR LISTENING</a:t>
            </a:r>
          </a:p>
        </p:txBody>
      </p:sp>
    </p:spTree>
    <p:extLst>
      <p:ext uri="{BB962C8B-B14F-4D97-AF65-F5344CB8AC3E}">
        <p14:creationId xmlns:p14="http://schemas.microsoft.com/office/powerpoint/2010/main" val="3048684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grpSp>
        <p:nvGrpSpPr>
          <p:cNvPr id="3" name="Group 3"/>
          <p:cNvGrpSpPr/>
          <p:nvPr/>
        </p:nvGrpSpPr>
        <p:grpSpPr>
          <a:xfrm rot="-5400000">
            <a:off x="4000362" y="-4233539"/>
            <a:ext cx="8143471" cy="18840207"/>
            <a:chOff x="0" y="0"/>
            <a:chExt cx="2354580" cy="5447404"/>
          </a:xfrm>
        </p:grpSpPr>
        <p:sp>
          <p:nvSpPr>
            <p:cNvPr id="4" name="Freeform 4"/>
            <p:cNvSpPr/>
            <p:nvPr/>
          </p:nvSpPr>
          <p:spPr>
            <a:xfrm>
              <a:off x="0" y="0"/>
              <a:ext cx="2353310" cy="5447404"/>
            </a:xfrm>
            <a:custGeom>
              <a:avLst/>
              <a:gdLst/>
              <a:ahLst/>
              <a:cxnLst/>
              <a:rect l="l" t="t" r="r" b="b"/>
              <a:pathLst>
                <a:path w="2353310" h="5447404">
                  <a:moveTo>
                    <a:pt x="784860" y="5380094"/>
                  </a:moveTo>
                  <a:cubicBezTo>
                    <a:pt x="905510" y="5420733"/>
                    <a:pt x="1042670" y="5447404"/>
                    <a:pt x="1177290" y="5447404"/>
                  </a:cubicBezTo>
                  <a:cubicBezTo>
                    <a:pt x="1311910" y="5447404"/>
                    <a:pt x="1441450" y="5424544"/>
                    <a:pt x="1560830" y="5383904"/>
                  </a:cubicBezTo>
                  <a:cubicBezTo>
                    <a:pt x="1563370" y="5382633"/>
                    <a:pt x="1565910" y="5382633"/>
                    <a:pt x="1568450" y="5381364"/>
                  </a:cubicBezTo>
                  <a:cubicBezTo>
                    <a:pt x="2016760" y="5218804"/>
                    <a:pt x="2346960" y="4789544"/>
                    <a:pt x="2353310" y="4279960"/>
                  </a:cubicBezTo>
                  <a:lnTo>
                    <a:pt x="2353310" y="0"/>
                  </a:lnTo>
                  <a:lnTo>
                    <a:pt x="0" y="0"/>
                  </a:lnTo>
                  <a:lnTo>
                    <a:pt x="0" y="4276706"/>
                  </a:lnTo>
                  <a:cubicBezTo>
                    <a:pt x="6350" y="4792083"/>
                    <a:pt x="331470" y="5221344"/>
                    <a:pt x="784860" y="5380094"/>
                  </a:cubicBezTo>
                  <a:close/>
                </a:path>
              </a:pathLst>
            </a:custGeom>
            <a:solidFill>
              <a:srgbClr val="FFFFFF">
                <a:alpha val="53725"/>
              </a:srgbClr>
            </a:solidFill>
          </p:spPr>
          <p:txBody>
            <a:bodyPr/>
            <a:lstStyle/>
            <a:p>
              <a:endParaRPr lang="en-US"/>
            </a:p>
          </p:txBody>
        </p:sp>
      </p:grpSp>
      <p:sp>
        <p:nvSpPr>
          <p:cNvPr id="5" name="Freeform 5"/>
          <p:cNvSpPr/>
          <p:nvPr/>
        </p:nvSpPr>
        <p:spPr>
          <a:xfrm rot="-5400000" flipH="1">
            <a:off x="15244337" y="286005"/>
            <a:ext cx="2633016" cy="2676509"/>
          </a:xfrm>
          <a:custGeom>
            <a:avLst/>
            <a:gdLst/>
            <a:ahLst/>
            <a:cxnLst/>
            <a:rect l="l" t="t" r="r" b="b"/>
            <a:pathLst>
              <a:path w="2633016" h="2676509">
                <a:moveTo>
                  <a:pt x="2633016" y="0"/>
                </a:moveTo>
                <a:lnTo>
                  <a:pt x="0" y="0"/>
                </a:lnTo>
                <a:lnTo>
                  <a:pt x="0" y="2676509"/>
                </a:lnTo>
                <a:lnTo>
                  <a:pt x="2633016" y="2676509"/>
                </a:lnTo>
                <a:lnTo>
                  <a:pt x="26330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230381" y="2985301"/>
            <a:ext cx="13375534" cy="5276850"/>
          </a:xfrm>
          <a:prstGeom prst="rect">
            <a:avLst/>
          </a:prstGeom>
        </p:spPr>
        <p:txBody>
          <a:bodyPr lIns="0" tIns="0" rIns="0" bIns="0" rtlCol="0" anchor="t">
            <a:spAutoFit/>
          </a:bodyPr>
          <a:lstStyle/>
          <a:p>
            <a:pPr>
              <a:lnSpc>
                <a:spcPts val="6000"/>
              </a:lnSpc>
            </a:pPr>
            <a:r>
              <a:rPr lang="en-US" sz="3500" dirty="0" err="1">
                <a:solidFill>
                  <a:srgbClr val="13224B"/>
                </a:solidFill>
                <a:latin typeface="Arimo"/>
              </a:rPr>
              <a:t>Doanh</a:t>
            </a:r>
            <a:r>
              <a:rPr lang="en-US" sz="3500" dirty="0">
                <a:solidFill>
                  <a:srgbClr val="13224B"/>
                </a:solidFill>
                <a:latin typeface="Arimo"/>
              </a:rPr>
              <a:t> </a:t>
            </a:r>
            <a:r>
              <a:rPr lang="en-US" sz="3500" dirty="0" err="1">
                <a:solidFill>
                  <a:srgbClr val="13224B"/>
                </a:solidFill>
                <a:latin typeface="Arimo"/>
              </a:rPr>
              <a:t>nghiệp</a:t>
            </a:r>
            <a:r>
              <a:rPr lang="en-US" sz="3500" dirty="0">
                <a:solidFill>
                  <a:srgbClr val="13224B"/>
                </a:solidFill>
                <a:latin typeface="Arimo"/>
              </a:rPr>
              <a:t> </a:t>
            </a:r>
            <a:r>
              <a:rPr lang="en-US" sz="3500" dirty="0" err="1">
                <a:solidFill>
                  <a:srgbClr val="13224B"/>
                </a:solidFill>
                <a:latin typeface="Arimo"/>
              </a:rPr>
              <a:t>muốn</a:t>
            </a:r>
            <a:r>
              <a:rPr lang="en-US" sz="3500" dirty="0">
                <a:solidFill>
                  <a:srgbClr val="13224B"/>
                </a:solidFill>
                <a:latin typeface="Arimo"/>
              </a:rPr>
              <a:t> chia </a:t>
            </a:r>
            <a:r>
              <a:rPr lang="en-US" sz="3500" dirty="0" err="1">
                <a:solidFill>
                  <a:srgbClr val="13224B"/>
                </a:solidFill>
                <a:latin typeface="Arimo"/>
              </a:rPr>
              <a:t>nhỏ</a:t>
            </a:r>
            <a:r>
              <a:rPr lang="en-US" sz="3500" dirty="0">
                <a:solidFill>
                  <a:srgbClr val="13224B"/>
                </a:solidFill>
                <a:latin typeface="Arimo"/>
              </a:rPr>
              <a:t> </a:t>
            </a:r>
            <a:r>
              <a:rPr lang="en-US" sz="3500" dirty="0" err="1">
                <a:solidFill>
                  <a:srgbClr val="13224B"/>
                </a:solidFill>
                <a:latin typeface="Arimo"/>
              </a:rPr>
              <a:t>tệp</a:t>
            </a:r>
            <a:r>
              <a:rPr lang="en-US" sz="3500" dirty="0">
                <a:solidFill>
                  <a:srgbClr val="13224B"/>
                </a:solidFill>
                <a:latin typeface="Arimo"/>
              </a:rPr>
              <a:t> </a:t>
            </a:r>
            <a:r>
              <a:rPr lang="en-US" sz="3500" dirty="0" err="1">
                <a:solidFill>
                  <a:srgbClr val="13224B"/>
                </a:solidFill>
                <a:latin typeface="Arimo"/>
              </a:rPr>
              <a:t>khách</a:t>
            </a:r>
            <a:r>
              <a:rPr lang="en-US" sz="3500" dirty="0">
                <a:solidFill>
                  <a:srgbClr val="13224B"/>
                </a:solidFill>
                <a:latin typeface="Arimo"/>
              </a:rPr>
              <a:t> </a:t>
            </a:r>
            <a:r>
              <a:rPr lang="en-US" sz="3500" dirty="0" err="1">
                <a:solidFill>
                  <a:srgbClr val="13224B"/>
                </a:solidFill>
                <a:latin typeface="Arimo"/>
              </a:rPr>
              <a:t>hàng</a:t>
            </a:r>
            <a:r>
              <a:rPr lang="en-US" sz="3500" dirty="0">
                <a:solidFill>
                  <a:srgbClr val="13224B"/>
                </a:solidFill>
                <a:latin typeface="Arimo"/>
              </a:rPr>
              <a:t> </a:t>
            </a:r>
            <a:r>
              <a:rPr lang="en-US" sz="3500" dirty="0" err="1">
                <a:solidFill>
                  <a:srgbClr val="13224B"/>
                </a:solidFill>
                <a:latin typeface="Arimo"/>
              </a:rPr>
              <a:t>ra</a:t>
            </a:r>
            <a:r>
              <a:rPr lang="en-US" sz="3500" dirty="0">
                <a:solidFill>
                  <a:srgbClr val="13224B"/>
                </a:solidFill>
                <a:latin typeface="Arimo"/>
              </a:rPr>
              <a:t> </a:t>
            </a:r>
            <a:r>
              <a:rPr lang="en-US" sz="3500" dirty="0" err="1">
                <a:solidFill>
                  <a:srgbClr val="13224B"/>
                </a:solidFill>
                <a:latin typeface="Arimo"/>
              </a:rPr>
              <a:t>thành</a:t>
            </a:r>
            <a:r>
              <a:rPr lang="en-US" sz="3500" dirty="0">
                <a:solidFill>
                  <a:srgbClr val="13224B"/>
                </a:solidFill>
                <a:latin typeface="Arimo"/>
              </a:rPr>
              <a:t> </a:t>
            </a:r>
            <a:r>
              <a:rPr lang="en-US" sz="3500" dirty="0" err="1">
                <a:solidFill>
                  <a:srgbClr val="13224B"/>
                </a:solidFill>
                <a:latin typeface="Arimo"/>
              </a:rPr>
              <a:t>những</a:t>
            </a:r>
            <a:r>
              <a:rPr lang="en-US" sz="3500" dirty="0">
                <a:solidFill>
                  <a:srgbClr val="13224B"/>
                </a:solidFill>
                <a:latin typeface="Arimo"/>
              </a:rPr>
              <a:t> </a:t>
            </a:r>
            <a:r>
              <a:rPr lang="en-US" sz="3500" dirty="0" err="1">
                <a:solidFill>
                  <a:srgbClr val="13224B"/>
                </a:solidFill>
                <a:latin typeface="Arimo"/>
              </a:rPr>
              <a:t>nhóm</a:t>
            </a:r>
            <a:r>
              <a:rPr lang="en-US" sz="3500" dirty="0">
                <a:solidFill>
                  <a:srgbClr val="13224B"/>
                </a:solidFill>
                <a:latin typeface="Arimo"/>
              </a:rPr>
              <a:t> </a:t>
            </a:r>
            <a:r>
              <a:rPr lang="en-US" sz="3500" dirty="0" err="1">
                <a:solidFill>
                  <a:srgbClr val="13224B"/>
                </a:solidFill>
                <a:latin typeface="Arimo"/>
              </a:rPr>
              <a:t>đối</a:t>
            </a:r>
            <a:r>
              <a:rPr lang="en-US" sz="3500" dirty="0">
                <a:solidFill>
                  <a:srgbClr val="13224B"/>
                </a:solidFill>
                <a:latin typeface="Arimo"/>
              </a:rPr>
              <a:t> </a:t>
            </a:r>
            <a:r>
              <a:rPr lang="en-US" sz="3500" dirty="0" err="1">
                <a:solidFill>
                  <a:srgbClr val="13224B"/>
                </a:solidFill>
                <a:latin typeface="Arimo"/>
              </a:rPr>
              <a:t>tượng</a:t>
            </a:r>
            <a:r>
              <a:rPr lang="en-US" sz="3500" dirty="0">
                <a:solidFill>
                  <a:srgbClr val="13224B"/>
                </a:solidFill>
                <a:latin typeface="Arimo"/>
              </a:rPr>
              <a:t> </a:t>
            </a:r>
            <a:r>
              <a:rPr lang="en-US" sz="3500" dirty="0" err="1">
                <a:solidFill>
                  <a:srgbClr val="13224B"/>
                </a:solidFill>
                <a:latin typeface="Arimo"/>
              </a:rPr>
              <a:t>khác</a:t>
            </a:r>
            <a:r>
              <a:rPr lang="en-US" sz="3500" dirty="0">
                <a:solidFill>
                  <a:srgbClr val="13224B"/>
                </a:solidFill>
                <a:latin typeface="Arimo"/>
              </a:rPr>
              <a:t> </a:t>
            </a:r>
            <a:r>
              <a:rPr lang="en-US" sz="3500" dirty="0" err="1">
                <a:solidFill>
                  <a:srgbClr val="13224B"/>
                </a:solidFill>
                <a:latin typeface="Arimo"/>
              </a:rPr>
              <a:t>nhau</a:t>
            </a:r>
            <a:r>
              <a:rPr lang="en-US" sz="3500" dirty="0">
                <a:solidFill>
                  <a:srgbClr val="13224B"/>
                </a:solidFill>
                <a:latin typeface="Arimo"/>
              </a:rPr>
              <a:t> </a:t>
            </a:r>
            <a:r>
              <a:rPr lang="en-US" sz="3500" dirty="0" err="1">
                <a:solidFill>
                  <a:srgbClr val="13224B"/>
                </a:solidFill>
                <a:latin typeface="Arimo"/>
              </a:rPr>
              <a:t>để</a:t>
            </a:r>
            <a:r>
              <a:rPr lang="en-US" sz="3500" dirty="0">
                <a:solidFill>
                  <a:srgbClr val="13224B"/>
                </a:solidFill>
                <a:latin typeface="Arimo"/>
              </a:rPr>
              <a:t> </a:t>
            </a:r>
            <a:r>
              <a:rPr lang="en-US" sz="3500" dirty="0" err="1">
                <a:solidFill>
                  <a:srgbClr val="13224B"/>
                </a:solidFill>
                <a:latin typeface="Arimo"/>
              </a:rPr>
              <a:t>có</a:t>
            </a:r>
            <a:r>
              <a:rPr lang="en-US" sz="3500" dirty="0">
                <a:solidFill>
                  <a:srgbClr val="13224B"/>
                </a:solidFill>
                <a:latin typeface="Arimo"/>
              </a:rPr>
              <a:t> </a:t>
            </a:r>
            <a:r>
              <a:rPr lang="en-US" sz="3500" dirty="0" err="1">
                <a:solidFill>
                  <a:srgbClr val="13224B"/>
                </a:solidFill>
                <a:latin typeface="Arimo"/>
              </a:rPr>
              <a:t>thể</a:t>
            </a:r>
            <a:r>
              <a:rPr lang="en-US" sz="3500" dirty="0">
                <a:solidFill>
                  <a:srgbClr val="13224B"/>
                </a:solidFill>
                <a:latin typeface="Arimo"/>
              </a:rPr>
              <a:t> </a:t>
            </a:r>
            <a:r>
              <a:rPr lang="en-US" sz="3500" dirty="0" err="1">
                <a:solidFill>
                  <a:srgbClr val="13224B"/>
                </a:solidFill>
                <a:latin typeface="Arimo"/>
              </a:rPr>
              <a:t>áp</a:t>
            </a:r>
            <a:r>
              <a:rPr lang="en-US" sz="3500" dirty="0">
                <a:solidFill>
                  <a:srgbClr val="13224B"/>
                </a:solidFill>
                <a:latin typeface="Arimo"/>
              </a:rPr>
              <a:t> </a:t>
            </a:r>
            <a:r>
              <a:rPr lang="en-US" sz="3500" dirty="0" err="1">
                <a:solidFill>
                  <a:srgbClr val="13224B"/>
                </a:solidFill>
                <a:latin typeface="Arimo"/>
              </a:rPr>
              <a:t>dụng</a:t>
            </a:r>
            <a:r>
              <a:rPr lang="en-US" sz="3500" dirty="0">
                <a:solidFill>
                  <a:srgbClr val="13224B"/>
                </a:solidFill>
                <a:latin typeface="Arimo"/>
              </a:rPr>
              <a:t> </a:t>
            </a:r>
            <a:r>
              <a:rPr lang="en-US" sz="3500" dirty="0" err="1">
                <a:solidFill>
                  <a:srgbClr val="13224B"/>
                </a:solidFill>
                <a:latin typeface="Arimo"/>
              </a:rPr>
              <a:t>những</a:t>
            </a:r>
            <a:r>
              <a:rPr lang="en-US" sz="3500" dirty="0">
                <a:solidFill>
                  <a:srgbClr val="13224B"/>
                </a:solidFill>
                <a:latin typeface="Arimo"/>
              </a:rPr>
              <a:t> </a:t>
            </a:r>
            <a:r>
              <a:rPr lang="en-US" sz="3500" dirty="0" err="1">
                <a:solidFill>
                  <a:srgbClr val="13224B"/>
                </a:solidFill>
                <a:latin typeface="Arimo"/>
              </a:rPr>
              <a:t>chiến</a:t>
            </a:r>
            <a:r>
              <a:rPr lang="en-US" sz="3500" dirty="0">
                <a:solidFill>
                  <a:srgbClr val="13224B"/>
                </a:solidFill>
                <a:latin typeface="Arimo"/>
              </a:rPr>
              <a:t> </a:t>
            </a:r>
            <a:r>
              <a:rPr lang="en-US" sz="3500" dirty="0" err="1">
                <a:solidFill>
                  <a:srgbClr val="13224B"/>
                </a:solidFill>
                <a:latin typeface="Arimo"/>
              </a:rPr>
              <a:t>lược</a:t>
            </a:r>
            <a:r>
              <a:rPr lang="en-US" sz="3500" dirty="0">
                <a:solidFill>
                  <a:srgbClr val="13224B"/>
                </a:solidFill>
                <a:latin typeface="Arimo"/>
              </a:rPr>
              <a:t> </a:t>
            </a:r>
            <a:r>
              <a:rPr lang="en-US" sz="3500" dirty="0" err="1">
                <a:solidFill>
                  <a:srgbClr val="13224B"/>
                </a:solidFill>
                <a:latin typeface="Arimo"/>
              </a:rPr>
              <a:t>kinh</a:t>
            </a:r>
            <a:r>
              <a:rPr lang="en-US" sz="3500" dirty="0">
                <a:solidFill>
                  <a:srgbClr val="13224B"/>
                </a:solidFill>
                <a:latin typeface="Arimo"/>
              </a:rPr>
              <a:t> </a:t>
            </a:r>
            <a:r>
              <a:rPr lang="en-US" sz="3500" dirty="0" err="1">
                <a:solidFill>
                  <a:srgbClr val="13224B"/>
                </a:solidFill>
                <a:latin typeface="Arimo"/>
              </a:rPr>
              <a:t>doanh</a:t>
            </a:r>
            <a:r>
              <a:rPr lang="en-US" sz="3500" dirty="0">
                <a:solidFill>
                  <a:srgbClr val="13224B"/>
                </a:solidFill>
                <a:latin typeface="Arimo"/>
              </a:rPr>
              <a:t> </a:t>
            </a:r>
            <a:r>
              <a:rPr lang="en-US" sz="3500" dirty="0" err="1">
                <a:solidFill>
                  <a:srgbClr val="13224B"/>
                </a:solidFill>
                <a:latin typeface="Arimo"/>
              </a:rPr>
              <a:t>cụ</a:t>
            </a:r>
            <a:r>
              <a:rPr lang="en-US" sz="3500" dirty="0">
                <a:solidFill>
                  <a:srgbClr val="13224B"/>
                </a:solidFill>
                <a:latin typeface="Arimo"/>
              </a:rPr>
              <a:t> </a:t>
            </a:r>
            <a:r>
              <a:rPr lang="en-US" sz="3500" dirty="0" err="1">
                <a:solidFill>
                  <a:srgbClr val="13224B"/>
                </a:solidFill>
                <a:latin typeface="Arimo"/>
              </a:rPr>
              <a:t>thể</a:t>
            </a:r>
            <a:r>
              <a:rPr lang="en-US" sz="3500" dirty="0">
                <a:solidFill>
                  <a:srgbClr val="13224B"/>
                </a:solidFill>
                <a:latin typeface="Arimo"/>
              </a:rPr>
              <a:t> </a:t>
            </a:r>
            <a:r>
              <a:rPr lang="en-US" sz="3500" dirty="0" err="1">
                <a:solidFill>
                  <a:srgbClr val="13224B"/>
                </a:solidFill>
                <a:latin typeface="Arimo"/>
              </a:rPr>
              <a:t>cho</a:t>
            </a:r>
            <a:r>
              <a:rPr lang="en-US" sz="3500" dirty="0">
                <a:solidFill>
                  <a:srgbClr val="13224B"/>
                </a:solidFill>
                <a:latin typeface="Arimo"/>
              </a:rPr>
              <a:t> </a:t>
            </a:r>
            <a:r>
              <a:rPr lang="en-US" sz="3500" dirty="0" err="1">
                <a:solidFill>
                  <a:srgbClr val="13224B"/>
                </a:solidFill>
                <a:latin typeface="Arimo"/>
              </a:rPr>
              <a:t>từng</a:t>
            </a:r>
            <a:r>
              <a:rPr lang="en-US" sz="3500" dirty="0">
                <a:solidFill>
                  <a:srgbClr val="13224B"/>
                </a:solidFill>
                <a:latin typeface="Arimo"/>
              </a:rPr>
              <a:t> </a:t>
            </a:r>
            <a:r>
              <a:rPr lang="en-US" sz="3500" dirty="0" err="1">
                <a:solidFill>
                  <a:srgbClr val="13224B"/>
                </a:solidFill>
                <a:latin typeface="Arimo"/>
              </a:rPr>
              <a:t>nhóm</a:t>
            </a:r>
            <a:r>
              <a:rPr lang="en-US" sz="3500" dirty="0">
                <a:solidFill>
                  <a:srgbClr val="13224B"/>
                </a:solidFill>
                <a:latin typeface="Arimo"/>
              </a:rPr>
              <a:t> </a:t>
            </a:r>
            <a:r>
              <a:rPr lang="en-US" sz="3500" dirty="0" err="1">
                <a:solidFill>
                  <a:srgbClr val="13224B"/>
                </a:solidFill>
                <a:latin typeface="Arimo"/>
              </a:rPr>
              <a:t>đối</a:t>
            </a:r>
            <a:r>
              <a:rPr lang="en-US" sz="3500" dirty="0">
                <a:solidFill>
                  <a:srgbClr val="13224B"/>
                </a:solidFill>
                <a:latin typeface="Arimo"/>
              </a:rPr>
              <a:t> </a:t>
            </a:r>
            <a:r>
              <a:rPr lang="en-US" sz="3500" dirty="0" err="1">
                <a:solidFill>
                  <a:srgbClr val="13224B"/>
                </a:solidFill>
                <a:latin typeface="Arimo"/>
              </a:rPr>
              <a:t>tượng</a:t>
            </a:r>
            <a:r>
              <a:rPr lang="en-US" sz="3500" dirty="0">
                <a:solidFill>
                  <a:srgbClr val="13224B"/>
                </a:solidFill>
                <a:latin typeface="Arimo"/>
              </a:rPr>
              <a:t>.</a:t>
            </a:r>
          </a:p>
          <a:p>
            <a:pPr>
              <a:lnSpc>
                <a:spcPts val="6000"/>
              </a:lnSpc>
            </a:pPr>
            <a:r>
              <a:rPr lang="en-US" sz="3500" dirty="0" err="1">
                <a:solidFill>
                  <a:srgbClr val="13224B"/>
                </a:solidFill>
                <a:latin typeface="Arimo"/>
              </a:rPr>
              <a:t>Vấn</a:t>
            </a:r>
            <a:r>
              <a:rPr lang="en-US" sz="3500" dirty="0">
                <a:solidFill>
                  <a:srgbClr val="13224B"/>
                </a:solidFill>
                <a:latin typeface="Arimo"/>
              </a:rPr>
              <a:t> </a:t>
            </a:r>
            <a:r>
              <a:rPr lang="en-US" sz="3500" dirty="0" err="1">
                <a:solidFill>
                  <a:srgbClr val="13224B"/>
                </a:solidFill>
                <a:latin typeface="Arimo"/>
              </a:rPr>
              <a:t>đề</a:t>
            </a:r>
            <a:r>
              <a:rPr lang="en-US" sz="3500" dirty="0">
                <a:solidFill>
                  <a:srgbClr val="13224B"/>
                </a:solidFill>
                <a:latin typeface="Arimo"/>
              </a:rPr>
              <a:t> </a:t>
            </a:r>
            <a:r>
              <a:rPr lang="en-US" sz="3500" dirty="0" err="1">
                <a:solidFill>
                  <a:srgbClr val="13224B"/>
                </a:solidFill>
                <a:latin typeface="Arimo"/>
              </a:rPr>
              <a:t>đặt</a:t>
            </a:r>
            <a:r>
              <a:rPr lang="en-US" sz="3500" dirty="0">
                <a:solidFill>
                  <a:srgbClr val="13224B"/>
                </a:solidFill>
                <a:latin typeface="Arimo"/>
              </a:rPr>
              <a:t> </a:t>
            </a:r>
            <a:r>
              <a:rPr lang="en-US" sz="3500" dirty="0" err="1">
                <a:solidFill>
                  <a:srgbClr val="13224B"/>
                </a:solidFill>
                <a:latin typeface="Arimo"/>
              </a:rPr>
              <a:t>ra</a:t>
            </a:r>
            <a:r>
              <a:rPr lang="en-US" sz="3500" dirty="0">
                <a:solidFill>
                  <a:srgbClr val="13224B"/>
                </a:solidFill>
                <a:latin typeface="Arimo"/>
              </a:rPr>
              <a:t>: </a:t>
            </a:r>
            <a:r>
              <a:rPr lang="en-US" sz="3500" dirty="0" err="1">
                <a:solidFill>
                  <a:srgbClr val="13224B"/>
                </a:solidFill>
                <a:latin typeface="Arimo"/>
              </a:rPr>
              <a:t>làm</a:t>
            </a:r>
            <a:r>
              <a:rPr lang="en-US" sz="3500" dirty="0">
                <a:solidFill>
                  <a:srgbClr val="13224B"/>
                </a:solidFill>
                <a:latin typeface="Arimo"/>
              </a:rPr>
              <a:t> </a:t>
            </a:r>
            <a:r>
              <a:rPr lang="en-US" sz="3500" dirty="0" err="1">
                <a:solidFill>
                  <a:srgbClr val="13224B"/>
                </a:solidFill>
                <a:latin typeface="Arimo"/>
              </a:rPr>
              <a:t>sao</a:t>
            </a:r>
            <a:r>
              <a:rPr lang="en-US" sz="3500" dirty="0">
                <a:solidFill>
                  <a:srgbClr val="13224B"/>
                </a:solidFill>
                <a:latin typeface="Arimo"/>
              </a:rPr>
              <a:t> </a:t>
            </a:r>
            <a:r>
              <a:rPr lang="en-US" sz="3500" dirty="0" err="1">
                <a:solidFill>
                  <a:srgbClr val="13224B"/>
                </a:solidFill>
                <a:latin typeface="Arimo"/>
              </a:rPr>
              <a:t>có</a:t>
            </a:r>
            <a:r>
              <a:rPr lang="en-US" sz="3500" dirty="0">
                <a:solidFill>
                  <a:srgbClr val="13224B"/>
                </a:solidFill>
                <a:latin typeface="Arimo"/>
              </a:rPr>
              <a:t> </a:t>
            </a:r>
            <a:r>
              <a:rPr lang="en-US" sz="3500" dirty="0" err="1">
                <a:solidFill>
                  <a:srgbClr val="13224B"/>
                </a:solidFill>
                <a:latin typeface="Arimo"/>
              </a:rPr>
              <a:t>thể</a:t>
            </a:r>
            <a:r>
              <a:rPr lang="en-US" sz="3500" dirty="0">
                <a:solidFill>
                  <a:srgbClr val="13224B"/>
                </a:solidFill>
                <a:latin typeface="Arimo"/>
              </a:rPr>
              <a:t> chia </a:t>
            </a:r>
            <a:r>
              <a:rPr lang="en-US" sz="3500" dirty="0" err="1">
                <a:solidFill>
                  <a:srgbClr val="13224B"/>
                </a:solidFill>
                <a:latin typeface="Arimo"/>
              </a:rPr>
              <a:t>nhỏ</a:t>
            </a:r>
            <a:r>
              <a:rPr lang="en-US" sz="3500" dirty="0">
                <a:solidFill>
                  <a:srgbClr val="13224B"/>
                </a:solidFill>
                <a:latin typeface="Arimo"/>
              </a:rPr>
              <a:t> </a:t>
            </a:r>
            <a:r>
              <a:rPr lang="en-US" sz="3500" dirty="0" err="1">
                <a:solidFill>
                  <a:srgbClr val="13224B"/>
                </a:solidFill>
                <a:latin typeface="Arimo"/>
              </a:rPr>
              <a:t>tệp</a:t>
            </a:r>
            <a:r>
              <a:rPr lang="en-US" sz="3500" dirty="0">
                <a:solidFill>
                  <a:srgbClr val="13224B"/>
                </a:solidFill>
                <a:latin typeface="Arimo"/>
              </a:rPr>
              <a:t> </a:t>
            </a:r>
            <a:r>
              <a:rPr lang="en-US" sz="3500" dirty="0" err="1">
                <a:solidFill>
                  <a:srgbClr val="13224B"/>
                </a:solidFill>
                <a:latin typeface="Arimo"/>
              </a:rPr>
              <a:t>khách</a:t>
            </a:r>
            <a:r>
              <a:rPr lang="en-US" sz="3500" dirty="0">
                <a:solidFill>
                  <a:srgbClr val="13224B"/>
                </a:solidFill>
                <a:latin typeface="Arimo"/>
              </a:rPr>
              <a:t> </a:t>
            </a:r>
            <a:r>
              <a:rPr lang="en-US" sz="3500" dirty="0" err="1">
                <a:solidFill>
                  <a:srgbClr val="13224B"/>
                </a:solidFill>
                <a:latin typeface="Arimo"/>
              </a:rPr>
              <a:t>hàng</a:t>
            </a:r>
            <a:r>
              <a:rPr lang="en-US" sz="3500" dirty="0">
                <a:solidFill>
                  <a:srgbClr val="13224B"/>
                </a:solidFill>
                <a:latin typeface="Arimo"/>
              </a:rPr>
              <a:t> </a:t>
            </a:r>
            <a:r>
              <a:rPr lang="en-US" sz="3500" dirty="0" err="1">
                <a:solidFill>
                  <a:srgbClr val="13224B"/>
                </a:solidFill>
                <a:latin typeface="Arimo"/>
              </a:rPr>
              <a:t>đó</a:t>
            </a:r>
            <a:r>
              <a:rPr lang="en-US" sz="3500" dirty="0">
                <a:solidFill>
                  <a:srgbClr val="13224B"/>
                </a:solidFill>
                <a:latin typeface="Arimo"/>
              </a:rPr>
              <a:t> </a:t>
            </a:r>
            <a:r>
              <a:rPr lang="en-US" sz="3500" dirty="0" err="1">
                <a:solidFill>
                  <a:srgbClr val="13224B"/>
                </a:solidFill>
                <a:latin typeface="Arimo"/>
              </a:rPr>
              <a:t>ra</a:t>
            </a:r>
            <a:r>
              <a:rPr lang="en-US" sz="3500" dirty="0">
                <a:solidFill>
                  <a:srgbClr val="13224B"/>
                </a:solidFill>
                <a:latin typeface="Arimo"/>
              </a:rPr>
              <a:t> </a:t>
            </a:r>
            <a:r>
              <a:rPr lang="en-US" sz="3500" dirty="0" err="1">
                <a:solidFill>
                  <a:srgbClr val="13224B"/>
                </a:solidFill>
                <a:latin typeface="Arimo"/>
              </a:rPr>
              <a:t>khi</a:t>
            </a:r>
            <a:r>
              <a:rPr lang="en-US" sz="3500" dirty="0">
                <a:solidFill>
                  <a:srgbClr val="13224B"/>
                </a:solidFill>
                <a:latin typeface="Arimo"/>
              </a:rPr>
              <a:t> </a:t>
            </a:r>
            <a:r>
              <a:rPr lang="en-US" sz="3500" dirty="0" err="1">
                <a:solidFill>
                  <a:srgbClr val="13224B"/>
                </a:solidFill>
                <a:latin typeface="Arimo"/>
              </a:rPr>
              <a:t>mà</a:t>
            </a:r>
            <a:r>
              <a:rPr lang="en-US" sz="3500" dirty="0">
                <a:solidFill>
                  <a:srgbClr val="13224B"/>
                </a:solidFill>
                <a:latin typeface="Arimo"/>
              </a:rPr>
              <a:t> </a:t>
            </a:r>
            <a:r>
              <a:rPr lang="en-US" sz="3500" dirty="0" err="1">
                <a:solidFill>
                  <a:srgbClr val="13224B"/>
                </a:solidFill>
                <a:latin typeface="Arimo"/>
              </a:rPr>
              <a:t>số</a:t>
            </a:r>
            <a:r>
              <a:rPr lang="en-US" sz="3500" dirty="0">
                <a:solidFill>
                  <a:srgbClr val="13224B"/>
                </a:solidFill>
                <a:latin typeface="Arimo"/>
              </a:rPr>
              <a:t> </a:t>
            </a:r>
            <a:r>
              <a:rPr lang="en-US" sz="3500" dirty="0" err="1">
                <a:solidFill>
                  <a:srgbClr val="13224B"/>
                </a:solidFill>
                <a:latin typeface="Arimo"/>
              </a:rPr>
              <a:t>lượng</a:t>
            </a:r>
            <a:r>
              <a:rPr lang="en-US" sz="3500" dirty="0">
                <a:solidFill>
                  <a:srgbClr val="13224B"/>
                </a:solidFill>
                <a:latin typeface="Arimo"/>
              </a:rPr>
              <a:t> </a:t>
            </a:r>
            <a:r>
              <a:rPr lang="en-US" sz="3500" dirty="0" err="1">
                <a:solidFill>
                  <a:srgbClr val="13224B"/>
                </a:solidFill>
                <a:latin typeface="Arimo"/>
              </a:rPr>
              <a:t>hóa</a:t>
            </a:r>
            <a:r>
              <a:rPr lang="en-US" sz="3500" dirty="0">
                <a:solidFill>
                  <a:srgbClr val="13224B"/>
                </a:solidFill>
                <a:latin typeface="Arimo"/>
              </a:rPr>
              <a:t> </a:t>
            </a:r>
            <a:r>
              <a:rPr lang="en-US" sz="3500" dirty="0" err="1">
                <a:solidFill>
                  <a:srgbClr val="13224B"/>
                </a:solidFill>
                <a:latin typeface="Arimo"/>
              </a:rPr>
              <a:t>đơn</a:t>
            </a:r>
            <a:r>
              <a:rPr lang="en-US" sz="3500" dirty="0">
                <a:solidFill>
                  <a:srgbClr val="13224B"/>
                </a:solidFill>
                <a:latin typeface="Arimo"/>
              </a:rPr>
              <a:t> </a:t>
            </a:r>
            <a:r>
              <a:rPr lang="en-US" sz="3500" dirty="0" err="1">
                <a:solidFill>
                  <a:srgbClr val="13224B"/>
                </a:solidFill>
                <a:latin typeface="Arimo"/>
              </a:rPr>
              <a:t>là</a:t>
            </a:r>
            <a:r>
              <a:rPr lang="en-US" sz="3500" dirty="0">
                <a:solidFill>
                  <a:srgbClr val="13224B"/>
                </a:solidFill>
                <a:latin typeface="Arimo"/>
              </a:rPr>
              <a:t> </a:t>
            </a:r>
            <a:r>
              <a:rPr lang="en-US" sz="3500" dirty="0" err="1">
                <a:solidFill>
                  <a:srgbClr val="13224B"/>
                </a:solidFill>
                <a:latin typeface="Arimo"/>
              </a:rPr>
              <a:t>rất</a:t>
            </a:r>
            <a:r>
              <a:rPr lang="en-US" sz="3500" dirty="0">
                <a:solidFill>
                  <a:srgbClr val="13224B"/>
                </a:solidFill>
                <a:latin typeface="Arimo"/>
              </a:rPr>
              <a:t> </a:t>
            </a:r>
            <a:r>
              <a:rPr lang="en-US" sz="3500" dirty="0" err="1">
                <a:solidFill>
                  <a:srgbClr val="13224B"/>
                </a:solidFill>
                <a:latin typeface="Arimo"/>
              </a:rPr>
              <a:t>lớn</a:t>
            </a:r>
            <a:r>
              <a:rPr lang="en-US" sz="3500" dirty="0">
                <a:solidFill>
                  <a:srgbClr val="13224B"/>
                </a:solidFill>
                <a:latin typeface="Arimo"/>
              </a:rPr>
              <a:t> </a:t>
            </a:r>
            <a:r>
              <a:rPr lang="en-US" sz="3500" dirty="0" err="1">
                <a:solidFill>
                  <a:srgbClr val="13224B"/>
                </a:solidFill>
                <a:latin typeface="Arimo"/>
              </a:rPr>
              <a:t>và</a:t>
            </a:r>
            <a:r>
              <a:rPr lang="en-US" sz="3500" dirty="0">
                <a:solidFill>
                  <a:srgbClr val="13224B"/>
                </a:solidFill>
                <a:latin typeface="Arimo"/>
              </a:rPr>
              <a:t> </a:t>
            </a:r>
            <a:r>
              <a:rPr lang="en-US" sz="3500" dirty="0" err="1">
                <a:solidFill>
                  <a:srgbClr val="13224B"/>
                </a:solidFill>
                <a:latin typeface="Arimo"/>
              </a:rPr>
              <a:t>không</a:t>
            </a:r>
            <a:r>
              <a:rPr lang="en-US" sz="3500" dirty="0">
                <a:solidFill>
                  <a:srgbClr val="13224B"/>
                </a:solidFill>
                <a:latin typeface="Arimo"/>
              </a:rPr>
              <a:t> </a:t>
            </a:r>
            <a:r>
              <a:rPr lang="en-US" sz="3500" dirty="0" err="1">
                <a:solidFill>
                  <a:srgbClr val="13224B"/>
                </a:solidFill>
                <a:latin typeface="Arimo"/>
              </a:rPr>
              <a:t>thể</a:t>
            </a:r>
            <a:r>
              <a:rPr lang="en-US" sz="3500" dirty="0">
                <a:solidFill>
                  <a:srgbClr val="13224B"/>
                </a:solidFill>
                <a:latin typeface="Arimo"/>
              </a:rPr>
              <a:t> </a:t>
            </a:r>
            <a:r>
              <a:rPr lang="en-US" sz="3500" dirty="0" err="1">
                <a:solidFill>
                  <a:srgbClr val="13224B"/>
                </a:solidFill>
                <a:latin typeface="Arimo"/>
              </a:rPr>
              <a:t>phân</a:t>
            </a:r>
            <a:r>
              <a:rPr lang="en-US" sz="3500" dirty="0">
                <a:solidFill>
                  <a:srgbClr val="13224B"/>
                </a:solidFill>
                <a:latin typeface="Arimo"/>
              </a:rPr>
              <a:t> </a:t>
            </a:r>
            <a:r>
              <a:rPr lang="en-US" sz="3500" dirty="0" err="1">
                <a:solidFill>
                  <a:srgbClr val="13224B"/>
                </a:solidFill>
                <a:latin typeface="Arimo"/>
              </a:rPr>
              <a:t>tích</a:t>
            </a:r>
            <a:r>
              <a:rPr lang="en-US" sz="3500" dirty="0">
                <a:solidFill>
                  <a:srgbClr val="13224B"/>
                </a:solidFill>
                <a:latin typeface="Arimo"/>
              </a:rPr>
              <a:t> </a:t>
            </a:r>
            <a:r>
              <a:rPr lang="en-US" sz="3500" dirty="0" err="1">
                <a:solidFill>
                  <a:srgbClr val="13224B"/>
                </a:solidFill>
                <a:latin typeface="Arimo"/>
              </a:rPr>
              <a:t>từng</a:t>
            </a:r>
            <a:r>
              <a:rPr lang="en-US" sz="3500" dirty="0">
                <a:solidFill>
                  <a:srgbClr val="13224B"/>
                </a:solidFill>
                <a:latin typeface="Arimo"/>
              </a:rPr>
              <a:t> </a:t>
            </a:r>
            <a:r>
              <a:rPr lang="en-US" sz="3500" dirty="0" err="1">
                <a:solidFill>
                  <a:srgbClr val="13224B"/>
                </a:solidFill>
                <a:latin typeface="Arimo"/>
              </a:rPr>
              <a:t>vị</a:t>
            </a:r>
            <a:r>
              <a:rPr lang="en-US" sz="3500" dirty="0">
                <a:solidFill>
                  <a:srgbClr val="13224B"/>
                </a:solidFill>
                <a:latin typeface="Arimo"/>
              </a:rPr>
              <a:t> </a:t>
            </a:r>
            <a:r>
              <a:rPr lang="en-US" sz="3500" dirty="0" err="1">
                <a:solidFill>
                  <a:srgbClr val="13224B"/>
                </a:solidFill>
                <a:latin typeface="Arimo"/>
              </a:rPr>
              <a:t>khách</a:t>
            </a:r>
            <a:r>
              <a:rPr lang="en-US" sz="3500" dirty="0">
                <a:solidFill>
                  <a:srgbClr val="13224B"/>
                </a:solidFill>
                <a:latin typeface="Arimo"/>
              </a:rPr>
              <a:t>. </a:t>
            </a:r>
          </a:p>
          <a:p>
            <a:pPr>
              <a:lnSpc>
                <a:spcPts val="6000"/>
              </a:lnSpc>
            </a:pPr>
            <a:r>
              <a:rPr lang="en-US" sz="3500" dirty="0" err="1">
                <a:solidFill>
                  <a:srgbClr val="13224B"/>
                </a:solidFill>
                <a:latin typeface="Arimo"/>
              </a:rPr>
              <a:t>Làm</a:t>
            </a:r>
            <a:r>
              <a:rPr lang="en-US" sz="3500" dirty="0">
                <a:solidFill>
                  <a:srgbClr val="13224B"/>
                </a:solidFill>
                <a:latin typeface="Arimo"/>
              </a:rPr>
              <a:t> </a:t>
            </a:r>
            <a:r>
              <a:rPr lang="en-US" sz="3500" dirty="0" err="1">
                <a:solidFill>
                  <a:srgbClr val="13224B"/>
                </a:solidFill>
                <a:latin typeface="Arimo"/>
              </a:rPr>
              <a:t>sao</a:t>
            </a:r>
            <a:r>
              <a:rPr lang="en-US" sz="3500" dirty="0">
                <a:solidFill>
                  <a:srgbClr val="13224B"/>
                </a:solidFill>
                <a:latin typeface="Arimo"/>
              </a:rPr>
              <a:t> </a:t>
            </a:r>
            <a:r>
              <a:rPr lang="en-US" sz="3500" dirty="0" err="1">
                <a:solidFill>
                  <a:srgbClr val="13224B"/>
                </a:solidFill>
                <a:latin typeface="Arimo"/>
              </a:rPr>
              <a:t>biết</a:t>
            </a:r>
            <a:r>
              <a:rPr lang="en-US" sz="3500" dirty="0">
                <a:solidFill>
                  <a:srgbClr val="13224B"/>
                </a:solidFill>
                <a:latin typeface="Arimo"/>
              </a:rPr>
              <a:t> </a:t>
            </a:r>
            <a:r>
              <a:rPr lang="en-US" sz="3500" dirty="0" err="1">
                <a:solidFill>
                  <a:srgbClr val="13224B"/>
                </a:solidFill>
                <a:latin typeface="Arimo"/>
              </a:rPr>
              <a:t>được</a:t>
            </a:r>
            <a:r>
              <a:rPr lang="en-US" sz="3500" dirty="0">
                <a:solidFill>
                  <a:srgbClr val="13224B"/>
                </a:solidFill>
                <a:latin typeface="Arimo"/>
              </a:rPr>
              <a:t> </a:t>
            </a:r>
            <a:r>
              <a:rPr lang="en-US" sz="3500" dirty="0" err="1">
                <a:solidFill>
                  <a:srgbClr val="13224B"/>
                </a:solidFill>
                <a:latin typeface="Arimo"/>
              </a:rPr>
              <a:t>mỗi</a:t>
            </a:r>
            <a:r>
              <a:rPr lang="en-US" sz="3500" dirty="0">
                <a:solidFill>
                  <a:srgbClr val="13224B"/>
                </a:solidFill>
                <a:latin typeface="Arimo"/>
              </a:rPr>
              <a:t> </a:t>
            </a:r>
            <a:r>
              <a:rPr lang="en-US" sz="3500" dirty="0" err="1">
                <a:solidFill>
                  <a:srgbClr val="13224B"/>
                </a:solidFill>
                <a:latin typeface="Arimo"/>
              </a:rPr>
              <a:t>tệp</a:t>
            </a:r>
            <a:r>
              <a:rPr lang="en-US" sz="3500" dirty="0">
                <a:solidFill>
                  <a:srgbClr val="13224B"/>
                </a:solidFill>
                <a:latin typeface="Arimo"/>
              </a:rPr>
              <a:t> </a:t>
            </a:r>
            <a:r>
              <a:rPr lang="en-US" sz="3500" dirty="0" err="1">
                <a:solidFill>
                  <a:srgbClr val="13224B"/>
                </a:solidFill>
                <a:latin typeface="Arimo"/>
              </a:rPr>
              <a:t>khách</a:t>
            </a:r>
            <a:r>
              <a:rPr lang="en-US" sz="3500" dirty="0">
                <a:solidFill>
                  <a:srgbClr val="13224B"/>
                </a:solidFill>
                <a:latin typeface="Arimo"/>
              </a:rPr>
              <a:t> </a:t>
            </a:r>
            <a:r>
              <a:rPr lang="en-US" sz="3500" dirty="0" err="1">
                <a:solidFill>
                  <a:srgbClr val="13224B"/>
                </a:solidFill>
                <a:latin typeface="Arimo"/>
              </a:rPr>
              <a:t>hàng</a:t>
            </a:r>
            <a:r>
              <a:rPr lang="en-US" sz="3500" dirty="0">
                <a:solidFill>
                  <a:srgbClr val="13224B"/>
                </a:solidFill>
                <a:latin typeface="Arimo"/>
              </a:rPr>
              <a:t> </a:t>
            </a:r>
            <a:r>
              <a:rPr lang="en-US" sz="3500" dirty="0" err="1">
                <a:solidFill>
                  <a:srgbClr val="13224B"/>
                </a:solidFill>
                <a:latin typeface="Arimo"/>
              </a:rPr>
              <a:t>có</a:t>
            </a:r>
            <a:r>
              <a:rPr lang="en-US" sz="3500" dirty="0">
                <a:solidFill>
                  <a:srgbClr val="13224B"/>
                </a:solidFill>
                <a:latin typeface="Arimo"/>
              </a:rPr>
              <a:t> </a:t>
            </a:r>
            <a:r>
              <a:rPr lang="en-US" sz="3500" dirty="0" err="1">
                <a:solidFill>
                  <a:srgbClr val="13224B"/>
                </a:solidFill>
                <a:latin typeface="Arimo"/>
              </a:rPr>
              <a:t>những</a:t>
            </a:r>
            <a:r>
              <a:rPr lang="en-US" sz="3500" dirty="0">
                <a:solidFill>
                  <a:srgbClr val="13224B"/>
                </a:solidFill>
                <a:latin typeface="Arimo"/>
              </a:rPr>
              <a:t> </a:t>
            </a:r>
            <a:r>
              <a:rPr lang="en-US" sz="3500" dirty="0" err="1">
                <a:solidFill>
                  <a:srgbClr val="13224B"/>
                </a:solidFill>
                <a:latin typeface="Arimo"/>
              </a:rPr>
              <a:t>đặc</a:t>
            </a:r>
            <a:r>
              <a:rPr lang="en-US" sz="3500" dirty="0">
                <a:solidFill>
                  <a:srgbClr val="13224B"/>
                </a:solidFill>
                <a:latin typeface="Arimo"/>
              </a:rPr>
              <a:t> </a:t>
            </a:r>
            <a:r>
              <a:rPr lang="en-US" sz="3500" dirty="0" err="1">
                <a:solidFill>
                  <a:srgbClr val="13224B"/>
                </a:solidFill>
                <a:latin typeface="Arimo"/>
              </a:rPr>
              <a:t>trưng</a:t>
            </a:r>
            <a:r>
              <a:rPr lang="en-US" sz="3500" dirty="0">
                <a:solidFill>
                  <a:srgbClr val="13224B"/>
                </a:solidFill>
                <a:latin typeface="Arimo"/>
              </a:rPr>
              <a:t> </a:t>
            </a:r>
            <a:r>
              <a:rPr lang="en-US" sz="3500" dirty="0" err="1">
                <a:solidFill>
                  <a:srgbClr val="13224B"/>
                </a:solidFill>
                <a:latin typeface="Arimo"/>
              </a:rPr>
              <a:t>nào</a:t>
            </a:r>
            <a:r>
              <a:rPr lang="en-US" sz="3500" dirty="0">
                <a:solidFill>
                  <a:srgbClr val="13224B"/>
                </a:solidFill>
                <a:latin typeface="Arimo"/>
              </a:rPr>
              <a:t>? </a:t>
            </a:r>
          </a:p>
          <a:p>
            <a:pPr>
              <a:lnSpc>
                <a:spcPts val="6000"/>
              </a:lnSpc>
            </a:pPr>
            <a:endParaRPr lang="en-US" sz="3500" dirty="0">
              <a:solidFill>
                <a:srgbClr val="13224B"/>
              </a:solidFill>
              <a:latin typeface="Arimo"/>
            </a:endParaRPr>
          </a:p>
        </p:txBody>
      </p:sp>
      <p:sp>
        <p:nvSpPr>
          <p:cNvPr id="7" name="TextBox 7"/>
          <p:cNvSpPr txBox="1"/>
          <p:nvPr/>
        </p:nvSpPr>
        <p:spPr>
          <a:xfrm>
            <a:off x="1230381" y="1161712"/>
            <a:ext cx="8378960" cy="1123315"/>
          </a:xfrm>
          <a:prstGeom prst="rect">
            <a:avLst/>
          </a:prstGeom>
        </p:spPr>
        <p:txBody>
          <a:bodyPr lIns="0" tIns="0" rIns="0" bIns="0" rtlCol="0" anchor="t">
            <a:spAutoFit/>
          </a:bodyPr>
          <a:lstStyle/>
          <a:p>
            <a:pPr>
              <a:lnSpc>
                <a:spcPts val="8959"/>
              </a:lnSpc>
            </a:pPr>
            <a:r>
              <a:rPr lang="en-US" sz="6399" dirty="0" err="1">
                <a:solidFill>
                  <a:srgbClr val="26459B"/>
                </a:solidFill>
                <a:latin typeface="Arimo Bold"/>
              </a:rPr>
              <a:t>Giới</a:t>
            </a:r>
            <a:r>
              <a:rPr lang="en-US" sz="6399" dirty="0">
                <a:solidFill>
                  <a:srgbClr val="26459B"/>
                </a:solidFill>
                <a:latin typeface="Arimo Bold"/>
              </a:rPr>
              <a:t> </a:t>
            </a:r>
            <a:r>
              <a:rPr lang="en-US" sz="6399" dirty="0" err="1">
                <a:solidFill>
                  <a:srgbClr val="26459B"/>
                </a:solidFill>
                <a:latin typeface="Arimo Bold"/>
              </a:rPr>
              <a:t>thiệu</a:t>
            </a:r>
            <a:r>
              <a:rPr lang="en-US" sz="6399" dirty="0">
                <a:solidFill>
                  <a:srgbClr val="26459B"/>
                </a:solidFill>
                <a:latin typeface="Arimo Bold"/>
              </a:rPr>
              <a:t> </a:t>
            </a:r>
            <a:r>
              <a:rPr lang="en-US" sz="6399" dirty="0" err="1">
                <a:solidFill>
                  <a:srgbClr val="26459B"/>
                </a:solidFill>
                <a:latin typeface="Arimo Bold"/>
              </a:rPr>
              <a:t>đề</a:t>
            </a:r>
            <a:r>
              <a:rPr lang="en-US" sz="6399" dirty="0">
                <a:solidFill>
                  <a:srgbClr val="26459B"/>
                </a:solidFill>
                <a:latin typeface="Arimo Bold"/>
              </a:rPr>
              <a:t> </a:t>
            </a:r>
            <a:r>
              <a:rPr lang="en-US" sz="6399" dirty="0" err="1">
                <a:solidFill>
                  <a:srgbClr val="26459B"/>
                </a:solidFill>
                <a:latin typeface="Arimo Bold"/>
              </a:rPr>
              <a:t>tài</a:t>
            </a:r>
            <a:r>
              <a:rPr lang="en-US" sz="6399" dirty="0">
                <a:solidFill>
                  <a:srgbClr val="26459B"/>
                </a:solidFill>
                <a:latin typeface="Arimo Bold"/>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grpSp>
        <p:nvGrpSpPr>
          <p:cNvPr id="3" name="Group 3"/>
          <p:cNvGrpSpPr/>
          <p:nvPr/>
        </p:nvGrpSpPr>
        <p:grpSpPr>
          <a:xfrm rot="-5400000">
            <a:off x="4000362" y="-4233539"/>
            <a:ext cx="8143471" cy="18840207"/>
            <a:chOff x="0" y="0"/>
            <a:chExt cx="2354580" cy="5447404"/>
          </a:xfrm>
        </p:grpSpPr>
        <p:sp>
          <p:nvSpPr>
            <p:cNvPr id="4" name="Freeform 4"/>
            <p:cNvSpPr/>
            <p:nvPr/>
          </p:nvSpPr>
          <p:spPr>
            <a:xfrm>
              <a:off x="0" y="0"/>
              <a:ext cx="2353310" cy="5447404"/>
            </a:xfrm>
            <a:custGeom>
              <a:avLst/>
              <a:gdLst/>
              <a:ahLst/>
              <a:cxnLst/>
              <a:rect l="l" t="t" r="r" b="b"/>
              <a:pathLst>
                <a:path w="2353310" h="5447404">
                  <a:moveTo>
                    <a:pt x="784860" y="5380094"/>
                  </a:moveTo>
                  <a:cubicBezTo>
                    <a:pt x="905510" y="5420733"/>
                    <a:pt x="1042670" y="5447404"/>
                    <a:pt x="1177290" y="5447404"/>
                  </a:cubicBezTo>
                  <a:cubicBezTo>
                    <a:pt x="1311910" y="5447404"/>
                    <a:pt x="1441450" y="5424544"/>
                    <a:pt x="1560830" y="5383904"/>
                  </a:cubicBezTo>
                  <a:cubicBezTo>
                    <a:pt x="1563370" y="5382633"/>
                    <a:pt x="1565910" y="5382633"/>
                    <a:pt x="1568450" y="5381364"/>
                  </a:cubicBezTo>
                  <a:cubicBezTo>
                    <a:pt x="2016760" y="5218804"/>
                    <a:pt x="2346960" y="4789544"/>
                    <a:pt x="2353310" y="4279960"/>
                  </a:cubicBezTo>
                  <a:lnTo>
                    <a:pt x="2353310" y="0"/>
                  </a:lnTo>
                  <a:lnTo>
                    <a:pt x="0" y="0"/>
                  </a:lnTo>
                  <a:lnTo>
                    <a:pt x="0" y="4276706"/>
                  </a:lnTo>
                  <a:cubicBezTo>
                    <a:pt x="6350" y="4792083"/>
                    <a:pt x="331470" y="5221344"/>
                    <a:pt x="784860" y="5380094"/>
                  </a:cubicBezTo>
                  <a:close/>
                </a:path>
              </a:pathLst>
            </a:custGeom>
            <a:solidFill>
              <a:srgbClr val="FFFFFF">
                <a:alpha val="53725"/>
              </a:srgbClr>
            </a:solidFill>
          </p:spPr>
          <p:txBody>
            <a:bodyPr/>
            <a:lstStyle/>
            <a:p>
              <a:endParaRPr lang="en-US"/>
            </a:p>
          </p:txBody>
        </p:sp>
      </p:grpSp>
      <p:sp>
        <p:nvSpPr>
          <p:cNvPr id="5" name="Freeform 5"/>
          <p:cNvSpPr/>
          <p:nvPr/>
        </p:nvSpPr>
        <p:spPr>
          <a:xfrm rot="-5400000" flipH="1">
            <a:off x="15244337" y="286005"/>
            <a:ext cx="2633016" cy="2676509"/>
          </a:xfrm>
          <a:custGeom>
            <a:avLst/>
            <a:gdLst/>
            <a:ahLst/>
            <a:cxnLst/>
            <a:rect l="l" t="t" r="r" b="b"/>
            <a:pathLst>
              <a:path w="2633016" h="2676509">
                <a:moveTo>
                  <a:pt x="2633016" y="0"/>
                </a:moveTo>
                <a:lnTo>
                  <a:pt x="0" y="0"/>
                </a:lnTo>
                <a:lnTo>
                  <a:pt x="0" y="2676509"/>
                </a:lnTo>
                <a:lnTo>
                  <a:pt x="2633016" y="2676509"/>
                </a:lnTo>
                <a:lnTo>
                  <a:pt x="26330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230381" y="2985301"/>
            <a:ext cx="13375534" cy="4514850"/>
          </a:xfrm>
          <a:prstGeom prst="rect">
            <a:avLst/>
          </a:prstGeom>
        </p:spPr>
        <p:txBody>
          <a:bodyPr lIns="0" tIns="0" rIns="0" bIns="0" rtlCol="0" anchor="t">
            <a:spAutoFit/>
          </a:bodyPr>
          <a:lstStyle/>
          <a:p>
            <a:pPr>
              <a:lnSpc>
                <a:spcPts val="6000"/>
              </a:lnSpc>
            </a:pPr>
            <a:r>
              <a:rPr lang="en-US" sz="3500" dirty="0" err="1">
                <a:solidFill>
                  <a:srgbClr val="13224B"/>
                </a:solidFill>
                <a:latin typeface="Arimo"/>
              </a:rPr>
              <a:t>Sử</a:t>
            </a:r>
            <a:r>
              <a:rPr lang="en-US" sz="3500" dirty="0">
                <a:solidFill>
                  <a:srgbClr val="13224B"/>
                </a:solidFill>
                <a:latin typeface="Arimo"/>
              </a:rPr>
              <a:t> </a:t>
            </a:r>
            <a:r>
              <a:rPr lang="en-US" sz="3500" dirty="0" err="1">
                <a:solidFill>
                  <a:srgbClr val="13224B"/>
                </a:solidFill>
                <a:latin typeface="Arimo"/>
              </a:rPr>
              <a:t>dụng</a:t>
            </a:r>
            <a:r>
              <a:rPr lang="en-US" sz="3500" dirty="0">
                <a:solidFill>
                  <a:srgbClr val="13224B"/>
                </a:solidFill>
                <a:latin typeface="Arimo"/>
              </a:rPr>
              <a:t> </a:t>
            </a:r>
            <a:r>
              <a:rPr lang="en-US" sz="3500" dirty="0" err="1">
                <a:solidFill>
                  <a:srgbClr val="13224B"/>
                </a:solidFill>
                <a:latin typeface="Arimo"/>
              </a:rPr>
              <a:t>mô</a:t>
            </a:r>
            <a:r>
              <a:rPr lang="en-US" sz="3500" dirty="0">
                <a:solidFill>
                  <a:srgbClr val="13224B"/>
                </a:solidFill>
                <a:latin typeface="Arimo"/>
              </a:rPr>
              <a:t> </a:t>
            </a:r>
            <a:r>
              <a:rPr lang="en-US" sz="3500" dirty="0" err="1">
                <a:solidFill>
                  <a:srgbClr val="13224B"/>
                </a:solidFill>
                <a:latin typeface="Arimo"/>
              </a:rPr>
              <a:t>hình</a:t>
            </a:r>
            <a:r>
              <a:rPr lang="en-US" sz="3500" dirty="0">
                <a:solidFill>
                  <a:srgbClr val="13224B"/>
                </a:solidFill>
                <a:latin typeface="Arimo"/>
              </a:rPr>
              <a:t> Machine Learning, </a:t>
            </a:r>
            <a:r>
              <a:rPr lang="en-US" sz="3500" dirty="0" err="1">
                <a:solidFill>
                  <a:srgbClr val="13224B"/>
                </a:solidFill>
                <a:latin typeface="Arimo"/>
              </a:rPr>
              <a:t>từ</a:t>
            </a:r>
            <a:r>
              <a:rPr lang="en-US" sz="3500" dirty="0">
                <a:solidFill>
                  <a:srgbClr val="13224B"/>
                </a:solidFill>
                <a:latin typeface="Arimo"/>
              </a:rPr>
              <a:t> </a:t>
            </a:r>
            <a:r>
              <a:rPr lang="en-US" sz="3500" dirty="0" err="1">
                <a:solidFill>
                  <a:srgbClr val="13224B"/>
                </a:solidFill>
                <a:latin typeface="Arimo"/>
              </a:rPr>
              <a:t>đó</a:t>
            </a:r>
            <a:r>
              <a:rPr lang="en-US" sz="3500" dirty="0">
                <a:solidFill>
                  <a:srgbClr val="13224B"/>
                </a:solidFill>
                <a:latin typeface="Arimo"/>
              </a:rPr>
              <a:t> </a:t>
            </a:r>
            <a:r>
              <a:rPr lang="en-US" sz="3500" dirty="0" err="1">
                <a:solidFill>
                  <a:srgbClr val="13224B"/>
                </a:solidFill>
                <a:latin typeface="Arimo"/>
              </a:rPr>
              <a:t>phân</a:t>
            </a:r>
            <a:r>
              <a:rPr lang="en-US" sz="3500" dirty="0">
                <a:solidFill>
                  <a:srgbClr val="13224B"/>
                </a:solidFill>
                <a:latin typeface="Arimo"/>
              </a:rPr>
              <a:t> </a:t>
            </a:r>
            <a:r>
              <a:rPr lang="en-US" sz="3500" dirty="0" err="1">
                <a:solidFill>
                  <a:srgbClr val="13224B"/>
                </a:solidFill>
                <a:latin typeface="Arimo"/>
              </a:rPr>
              <a:t>tích</a:t>
            </a:r>
            <a:r>
              <a:rPr lang="en-US" sz="3500" dirty="0">
                <a:solidFill>
                  <a:srgbClr val="13224B"/>
                </a:solidFill>
                <a:latin typeface="Arimo"/>
              </a:rPr>
              <a:t> </a:t>
            </a:r>
            <a:r>
              <a:rPr lang="en-US" sz="3500" dirty="0" err="1">
                <a:solidFill>
                  <a:srgbClr val="13224B"/>
                </a:solidFill>
                <a:latin typeface="Arimo"/>
              </a:rPr>
              <a:t>đánh</a:t>
            </a:r>
            <a:r>
              <a:rPr lang="en-US" sz="3500" dirty="0">
                <a:solidFill>
                  <a:srgbClr val="13224B"/>
                </a:solidFill>
                <a:latin typeface="Arimo"/>
              </a:rPr>
              <a:t> </a:t>
            </a:r>
            <a:r>
              <a:rPr lang="en-US" sz="3500" dirty="0" err="1">
                <a:solidFill>
                  <a:srgbClr val="13224B"/>
                </a:solidFill>
                <a:latin typeface="Arimo"/>
              </a:rPr>
              <a:t>giá</a:t>
            </a:r>
            <a:r>
              <a:rPr lang="en-US" sz="3500" dirty="0">
                <a:solidFill>
                  <a:srgbClr val="13224B"/>
                </a:solidFill>
                <a:latin typeface="Arimo"/>
              </a:rPr>
              <a:t> </a:t>
            </a:r>
            <a:r>
              <a:rPr lang="en-US" sz="3500" dirty="0" err="1">
                <a:solidFill>
                  <a:srgbClr val="13224B"/>
                </a:solidFill>
                <a:latin typeface="Arimo"/>
              </a:rPr>
              <a:t>hành</a:t>
            </a:r>
            <a:r>
              <a:rPr lang="en-US" sz="3500" dirty="0">
                <a:solidFill>
                  <a:srgbClr val="13224B"/>
                </a:solidFill>
                <a:latin typeface="Arimo"/>
              </a:rPr>
              <a:t> vi </a:t>
            </a:r>
            <a:r>
              <a:rPr lang="en-US" sz="3500" dirty="0" err="1">
                <a:solidFill>
                  <a:srgbClr val="13224B"/>
                </a:solidFill>
                <a:latin typeface="Arimo"/>
              </a:rPr>
              <a:t>mua</a:t>
            </a:r>
            <a:r>
              <a:rPr lang="en-US" sz="3500" dirty="0">
                <a:solidFill>
                  <a:srgbClr val="13224B"/>
                </a:solidFill>
                <a:latin typeface="Arimo"/>
              </a:rPr>
              <a:t> </a:t>
            </a:r>
            <a:r>
              <a:rPr lang="en-US" sz="3500" dirty="0" err="1">
                <a:solidFill>
                  <a:srgbClr val="13224B"/>
                </a:solidFill>
                <a:latin typeface="Arimo"/>
              </a:rPr>
              <a:t>hàng</a:t>
            </a:r>
            <a:r>
              <a:rPr lang="en-US" sz="3500" dirty="0">
                <a:solidFill>
                  <a:srgbClr val="13224B"/>
                </a:solidFill>
                <a:latin typeface="Arimo"/>
              </a:rPr>
              <a:t> </a:t>
            </a:r>
            <a:r>
              <a:rPr lang="en-US" sz="3500" dirty="0" err="1">
                <a:solidFill>
                  <a:srgbClr val="13224B"/>
                </a:solidFill>
                <a:latin typeface="Arimo"/>
              </a:rPr>
              <a:t>của</a:t>
            </a:r>
            <a:r>
              <a:rPr lang="en-US" sz="3500" dirty="0">
                <a:solidFill>
                  <a:srgbClr val="13224B"/>
                </a:solidFill>
                <a:latin typeface="Arimo"/>
              </a:rPr>
              <a:t> </a:t>
            </a:r>
            <a:r>
              <a:rPr lang="en-US" sz="3500" dirty="0" err="1">
                <a:solidFill>
                  <a:srgbClr val="13224B"/>
                </a:solidFill>
                <a:latin typeface="Arimo"/>
              </a:rPr>
              <a:t>khách</a:t>
            </a:r>
            <a:r>
              <a:rPr lang="en-US" sz="3500" dirty="0">
                <a:solidFill>
                  <a:srgbClr val="13224B"/>
                </a:solidFill>
                <a:latin typeface="Arimo"/>
              </a:rPr>
              <a:t> </a:t>
            </a:r>
            <a:r>
              <a:rPr lang="en-US" sz="3500" dirty="0" err="1">
                <a:solidFill>
                  <a:srgbClr val="13224B"/>
                </a:solidFill>
                <a:latin typeface="Arimo"/>
              </a:rPr>
              <a:t>hàng</a:t>
            </a:r>
            <a:r>
              <a:rPr lang="en-US" sz="3500" dirty="0">
                <a:solidFill>
                  <a:srgbClr val="13224B"/>
                </a:solidFill>
                <a:latin typeface="Arimo"/>
              </a:rPr>
              <a:t> </a:t>
            </a:r>
            <a:r>
              <a:rPr lang="en-US" sz="3500" dirty="0" err="1">
                <a:solidFill>
                  <a:srgbClr val="13224B"/>
                </a:solidFill>
                <a:latin typeface="Arimo"/>
              </a:rPr>
              <a:t>thông</a:t>
            </a:r>
            <a:r>
              <a:rPr lang="en-US" sz="3500" dirty="0">
                <a:solidFill>
                  <a:srgbClr val="13224B"/>
                </a:solidFill>
                <a:latin typeface="Arimo"/>
              </a:rPr>
              <a:t> qua: </a:t>
            </a:r>
          </a:p>
          <a:p>
            <a:pPr marL="647700" lvl="1" indent="-323850">
              <a:lnSpc>
                <a:spcPts val="6000"/>
              </a:lnSpc>
              <a:buFont typeface="Arial"/>
              <a:buChar char="•"/>
            </a:pPr>
            <a:r>
              <a:rPr lang="en-US" sz="3500" dirty="0" err="1">
                <a:solidFill>
                  <a:srgbClr val="13224B"/>
                </a:solidFill>
                <a:latin typeface="Arimo"/>
              </a:rPr>
              <a:t>Số</a:t>
            </a:r>
            <a:r>
              <a:rPr lang="en-US" sz="3500" dirty="0">
                <a:solidFill>
                  <a:srgbClr val="13224B"/>
                </a:solidFill>
                <a:latin typeface="Arimo"/>
              </a:rPr>
              <a:t> </a:t>
            </a:r>
            <a:r>
              <a:rPr lang="en-US" sz="3500" dirty="0" err="1">
                <a:solidFill>
                  <a:srgbClr val="13224B"/>
                </a:solidFill>
                <a:latin typeface="Arimo"/>
              </a:rPr>
              <a:t>tiền</a:t>
            </a:r>
            <a:r>
              <a:rPr lang="en-US" sz="3500" dirty="0">
                <a:solidFill>
                  <a:srgbClr val="13224B"/>
                </a:solidFill>
                <a:latin typeface="Arimo"/>
              </a:rPr>
              <a:t> </a:t>
            </a:r>
            <a:r>
              <a:rPr lang="en-US" sz="3500" dirty="0" err="1">
                <a:solidFill>
                  <a:srgbClr val="13224B"/>
                </a:solidFill>
                <a:latin typeface="Arimo"/>
              </a:rPr>
              <a:t>khách</a:t>
            </a:r>
            <a:r>
              <a:rPr lang="en-US" sz="3500" dirty="0">
                <a:solidFill>
                  <a:srgbClr val="13224B"/>
                </a:solidFill>
                <a:latin typeface="Arimo"/>
              </a:rPr>
              <a:t> </a:t>
            </a:r>
            <a:r>
              <a:rPr lang="en-US" sz="3500" dirty="0" err="1">
                <a:solidFill>
                  <a:srgbClr val="13224B"/>
                </a:solidFill>
                <a:latin typeface="Arimo"/>
              </a:rPr>
              <a:t>hàng</a:t>
            </a:r>
            <a:r>
              <a:rPr lang="en-US" sz="3500" dirty="0">
                <a:solidFill>
                  <a:srgbClr val="13224B"/>
                </a:solidFill>
                <a:latin typeface="Arimo"/>
              </a:rPr>
              <a:t> </a:t>
            </a:r>
            <a:r>
              <a:rPr lang="en-US" sz="3500" dirty="0" err="1">
                <a:solidFill>
                  <a:srgbClr val="13224B"/>
                </a:solidFill>
                <a:latin typeface="Arimo"/>
              </a:rPr>
              <a:t>đã</a:t>
            </a:r>
            <a:r>
              <a:rPr lang="en-US" sz="3500" dirty="0">
                <a:solidFill>
                  <a:srgbClr val="13224B"/>
                </a:solidFill>
                <a:latin typeface="Arimo"/>
              </a:rPr>
              <a:t> chi </a:t>
            </a:r>
            <a:r>
              <a:rPr lang="en-US" sz="3500" dirty="0" err="1">
                <a:solidFill>
                  <a:srgbClr val="13224B"/>
                </a:solidFill>
                <a:latin typeface="Arimo"/>
              </a:rPr>
              <a:t>cho</a:t>
            </a:r>
            <a:r>
              <a:rPr lang="en-US" sz="3500" dirty="0">
                <a:solidFill>
                  <a:srgbClr val="13224B"/>
                </a:solidFill>
                <a:latin typeface="Arimo"/>
              </a:rPr>
              <a:t> </a:t>
            </a:r>
            <a:r>
              <a:rPr lang="en-US" sz="3500" dirty="0" err="1">
                <a:solidFill>
                  <a:srgbClr val="13224B"/>
                </a:solidFill>
                <a:latin typeface="Arimo"/>
              </a:rPr>
              <a:t>cửa</a:t>
            </a:r>
            <a:r>
              <a:rPr lang="en-US" sz="3500" dirty="0">
                <a:solidFill>
                  <a:srgbClr val="13224B"/>
                </a:solidFill>
                <a:latin typeface="Arimo"/>
              </a:rPr>
              <a:t> </a:t>
            </a:r>
            <a:r>
              <a:rPr lang="en-US" sz="3500" dirty="0" err="1">
                <a:solidFill>
                  <a:srgbClr val="13224B"/>
                </a:solidFill>
                <a:latin typeface="Arimo"/>
              </a:rPr>
              <a:t>hàng</a:t>
            </a:r>
            <a:r>
              <a:rPr lang="en-US" sz="3500" dirty="0">
                <a:solidFill>
                  <a:srgbClr val="13224B"/>
                </a:solidFill>
                <a:latin typeface="Arimo"/>
              </a:rPr>
              <a:t>  (Monetary)</a:t>
            </a:r>
          </a:p>
          <a:p>
            <a:pPr marL="647700" lvl="1" indent="-323850">
              <a:lnSpc>
                <a:spcPts val="6000"/>
              </a:lnSpc>
              <a:buFont typeface="Arial"/>
              <a:buChar char="•"/>
            </a:pPr>
            <a:r>
              <a:rPr lang="en-US" sz="3500" dirty="0" err="1">
                <a:solidFill>
                  <a:srgbClr val="13224B"/>
                </a:solidFill>
                <a:latin typeface="Arimo"/>
              </a:rPr>
              <a:t>Tần</a:t>
            </a:r>
            <a:r>
              <a:rPr lang="en-US" sz="3500" dirty="0">
                <a:solidFill>
                  <a:srgbClr val="13224B"/>
                </a:solidFill>
                <a:latin typeface="Arimo"/>
              </a:rPr>
              <a:t> </a:t>
            </a:r>
            <a:r>
              <a:rPr lang="en-US" sz="3500" dirty="0" err="1">
                <a:solidFill>
                  <a:srgbClr val="13224B"/>
                </a:solidFill>
                <a:latin typeface="Arimo"/>
              </a:rPr>
              <a:t>suất</a:t>
            </a:r>
            <a:r>
              <a:rPr lang="en-US" sz="3500" dirty="0">
                <a:solidFill>
                  <a:srgbClr val="13224B"/>
                </a:solidFill>
                <a:latin typeface="Arimo"/>
              </a:rPr>
              <a:t> </a:t>
            </a:r>
            <a:r>
              <a:rPr lang="en-US" sz="3500" dirty="0" err="1">
                <a:solidFill>
                  <a:srgbClr val="13224B"/>
                </a:solidFill>
                <a:latin typeface="Arimo"/>
              </a:rPr>
              <a:t>mua</a:t>
            </a:r>
            <a:r>
              <a:rPr lang="en-US" sz="3500" dirty="0">
                <a:solidFill>
                  <a:srgbClr val="13224B"/>
                </a:solidFill>
                <a:latin typeface="Arimo"/>
              </a:rPr>
              <a:t> </a:t>
            </a:r>
            <a:r>
              <a:rPr lang="en-US" sz="3500" dirty="0" err="1">
                <a:solidFill>
                  <a:srgbClr val="13224B"/>
                </a:solidFill>
                <a:latin typeface="Arimo"/>
              </a:rPr>
              <a:t>hàng</a:t>
            </a:r>
            <a:r>
              <a:rPr lang="en-US" sz="3500" dirty="0">
                <a:solidFill>
                  <a:srgbClr val="13224B"/>
                </a:solidFill>
                <a:latin typeface="Arimo"/>
              </a:rPr>
              <a:t> </a:t>
            </a:r>
            <a:r>
              <a:rPr lang="en-US" sz="3500" dirty="0" err="1">
                <a:solidFill>
                  <a:srgbClr val="13224B"/>
                </a:solidFill>
                <a:latin typeface="Arimo"/>
              </a:rPr>
              <a:t>của</a:t>
            </a:r>
            <a:r>
              <a:rPr lang="en-US" sz="3500" dirty="0">
                <a:solidFill>
                  <a:srgbClr val="13224B"/>
                </a:solidFill>
                <a:latin typeface="Arimo"/>
              </a:rPr>
              <a:t> </a:t>
            </a:r>
            <a:r>
              <a:rPr lang="en-US" sz="3500" dirty="0" err="1">
                <a:solidFill>
                  <a:srgbClr val="13224B"/>
                </a:solidFill>
                <a:latin typeface="Arimo"/>
              </a:rPr>
              <a:t>khách</a:t>
            </a:r>
            <a:r>
              <a:rPr lang="en-US" sz="3500" dirty="0">
                <a:solidFill>
                  <a:srgbClr val="13224B"/>
                </a:solidFill>
                <a:latin typeface="Arimo"/>
              </a:rPr>
              <a:t> </a:t>
            </a:r>
            <a:r>
              <a:rPr lang="en-US" sz="3500" dirty="0" err="1">
                <a:solidFill>
                  <a:srgbClr val="13224B"/>
                </a:solidFill>
                <a:latin typeface="Arimo"/>
              </a:rPr>
              <a:t>hàng</a:t>
            </a:r>
            <a:r>
              <a:rPr lang="en-US" sz="3500" dirty="0">
                <a:solidFill>
                  <a:srgbClr val="13224B"/>
                </a:solidFill>
                <a:latin typeface="Arimo"/>
              </a:rPr>
              <a:t> (Frequency)</a:t>
            </a:r>
          </a:p>
          <a:p>
            <a:pPr marL="647700" lvl="1" indent="-323850">
              <a:lnSpc>
                <a:spcPts val="6000"/>
              </a:lnSpc>
              <a:buFont typeface="Arial"/>
              <a:buChar char="•"/>
            </a:pPr>
            <a:r>
              <a:rPr lang="en-US" sz="3500" dirty="0" err="1">
                <a:solidFill>
                  <a:srgbClr val="13224B"/>
                </a:solidFill>
                <a:latin typeface="Arimo"/>
              </a:rPr>
              <a:t>Lần</a:t>
            </a:r>
            <a:r>
              <a:rPr lang="en-US" sz="3500" dirty="0">
                <a:solidFill>
                  <a:srgbClr val="13224B"/>
                </a:solidFill>
                <a:latin typeface="Arimo"/>
              </a:rPr>
              <a:t> </a:t>
            </a:r>
            <a:r>
              <a:rPr lang="en-US" sz="3500" dirty="0" err="1">
                <a:solidFill>
                  <a:srgbClr val="13224B"/>
                </a:solidFill>
                <a:latin typeface="Arimo"/>
              </a:rPr>
              <a:t>mua</a:t>
            </a:r>
            <a:r>
              <a:rPr lang="en-US" sz="3500" dirty="0">
                <a:solidFill>
                  <a:srgbClr val="13224B"/>
                </a:solidFill>
                <a:latin typeface="Arimo"/>
              </a:rPr>
              <a:t> </a:t>
            </a:r>
            <a:r>
              <a:rPr lang="en-US" sz="3500" dirty="0" err="1">
                <a:solidFill>
                  <a:srgbClr val="13224B"/>
                </a:solidFill>
                <a:latin typeface="Arimo"/>
              </a:rPr>
              <a:t>hàng</a:t>
            </a:r>
            <a:r>
              <a:rPr lang="en-US" sz="3500" dirty="0">
                <a:solidFill>
                  <a:srgbClr val="13224B"/>
                </a:solidFill>
                <a:latin typeface="Arimo"/>
              </a:rPr>
              <a:t> </a:t>
            </a:r>
            <a:r>
              <a:rPr lang="en-US" sz="3500" dirty="0" err="1">
                <a:solidFill>
                  <a:srgbClr val="13224B"/>
                </a:solidFill>
                <a:latin typeface="Arimo"/>
              </a:rPr>
              <a:t>gần</a:t>
            </a:r>
            <a:r>
              <a:rPr lang="en-US" sz="3500" dirty="0">
                <a:solidFill>
                  <a:srgbClr val="13224B"/>
                </a:solidFill>
                <a:latin typeface="Arimo"/>
              </a:rPr>
              <a:t> </a:t>
            </a:r>
            <a:r>
              <a:rPr lang="en-US" sz="3500" dirty="0" err="1">
                <a:solidFill>
                  <a:srgbClr val="13224B"/>
                </a:solidFill>
                <a:latin typeface="Arimo"/>
              </a:rPr>
              <a:t>nhất</a:t>
            </a:r>
            <a:r>
              <a:rPr lang="en-US" sz="3500" dirty="0">
                <a:solidFill>
                  <a:srgbClr val="13224B"/>
                </a:solidFill>
                <a:latin typeface="Arimo"/>
              </a:rPr>
              <a:t> (Recency)</a:t>
            </a:r>
          </a:p>
          <a:p>
            <a:pPr>
              <a:lnSpc>
                <a:spcPts val="6000"/>
              </a:lnSpc>
            </a:pPr>
            <a:r>
              <a:rPr lang="en-US" sz="3500" dirty="0">
                <a:solidFill>
                  <a:srgbClr val="13224B"/>
                </a:solidFill>
                <a:latin typeface="Arimo"/>
              </a:rPr>
              <a:t>-</a:t>
            </a:r>
            <a:r>
              <a:rPr lang="en-US" sz="3500" dirty="0">
                <a:solidFill>
                  <a:srgbClr val="13224B"/>
                </a:solidFill>
                <a:latin typeface="Arimo Bold"/>
              </a:rPr>
              <a:t>=&gt; </a:t>
            </a:r>
            <a:r>
              <a:rPr lang="en-US" sz="3500" dirty="0" err="1">
                <a:solidFill>
                  <a:srgbClr val="13224B"/>
                </a:solidFill>
                <a:latin typeface="Arimo Bold"/>
              </a:rPr>
              <a:t>Bài</a:t>
            </a:r>
            <a:r>
              <a:rPr lang="en-US" sz="3500" dirty="0">
                <a:solidFill>
                  <a:srgbClr val="13224B"/>
                </a:solidFill>
                <a:latin typeface="Arimo Bold"/>
              </a:rPr>
              <a:t> </a:t>
            </a:r>
            <a:r>
              <a:rPr lang="en-US" sz="3500" dirty="0" err="1">
                <a:solidFill>
                  <a:srgbClr val="13224B"/>
                </a:solidFill>
                <a:latin typeface="Arimo Bold"/>
              </a:rPr>
              <a:t>toán</a:t>
            </a:r>
            <a:r>
              <a:rPr lang="en-US" sz="3500" dirty="0">
                <a:solidFill>
                  <a:srgbClr val="13224B"/>
                </a:solidFill>
                <a:latin typeface="Arimo Bold"/>
              </a:rPr>
              <a:t> RFM</a:t>
            </a:r>
          </a:p>
        </p:txBody>
      </p:sp>
      <p:sp>
        <p:nvSpPr>
          <p:cNvPr id="7" name="TextBox 7"/>
          <p:cNvSpPr txBox="1"/>
          <p:nvPr/>
        </p:nvSpPr>
        <p:spPr>
          <a:xfrm>
            <a:off x="1230381" y="1161712"/>
            <a:ext cx="8378960"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Giới thiệu đề tài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5528869" y="-544892"/>
            <a:ext cx="3096042" cy="3147184"/>
          </a:xfrm>
          <a:custGeom>
            <a:avLst/>
            <a:gdLst/>
            <a:ahLst/>
            <a:cxnLst/>
            <a:rect l="l" t="t" r="r" b="b"/>
            <a:pathLst>
              <a:path w="3096042" h="3147184">
                <a:moveTo>
                  <a:pt x="0" y="0"/>
                </a:moveTo>
                <a:lnTo>
                  <a:pt x="3096043" y="0"/>
                </a:lnTo>
                <a:lnTo>
                  <a:pt x="3096043"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177652">
            <a:off x="-1469150" y="7117722"/>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2574853">
            <a:off x="1788046" y="8778215"/>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28700" y="562543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3097937" y="3935463"/>
            <a:ext cx="1983377" cy="1558324"/>
          </a:xfrm>
          <a:prstGeom prst="rect">
            <a:avLst/>
          </a:prstGeom>
        </p:spPr>
        <p:txBody>
          <a:bodyPr lIns="0" tIns="0" rIns="0" bIns="0" rtlCol="0" anchor="t">
            <a:spAutoFit/>
          </a:bodyPr>
          <a:lstStyle/>
          <a:p>
            <a:pPr>
              <a:lnSpc>
                <a:spcPts val="12187"/>
              </a:lnSpc>
            </a:pPr>
            <a:r>
              <a:rPr lang="en-US" sz="10506">
                <a:solidFill>
                  <a:srgbClr val="26459B"/>
                </a:solidFill>
                <a:latin typeface="Batangas"/>
              </a:rPr>
              <a:t>02</a:t>
            </a:r>
          </a:p>
        </p:txBody>
      </p:sp>
      <p:sp>
        <p:nvSpPr>
          <p:cNvPr id="8" name="TextBox 8"/>
          <p:cNvSpPr txBox="1"/>
          <p:nvPr/>
        </p:nvSpPr>
        <p:spPr>
          <a:xfrm>
            <a:off x="5081315" y="3684037"/>
            <a:ext cx="11396022" cy="1809750"/>
          </a:xfrm>
          <a:prstGeom prst="rect">
            <a:avLst/>
          </a:prstGeom>
        </p:spPr>
        <p:txBody>
          <a:bodyPr lIns="0" tIns="0" rIns="0" bIns="0" rtlCol="0" anchor="t">
            <a:spAutoFit/>
          </a:bodyPr>
          <a:lstStyle/>
          <a:p>
            <a:pPr>
              <a:lnSpc>
                <a:spcPts val="14700"/>
              </a:lnSpc>
            </a:pPr>
            <a:r>
              <a:rPr lang="en-US" sz="10500" dirty="0">
                <a:solidFill>
                  <a:srgbClr val="26459B"/>
                </a:solidFill>
                <a:latin typeface="Batangas"/>
              </a:rPr>
              <a:t>MÔ TẢ BỘ DỮ LIỆU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grpSp>
        <p:nvGrpSpPr>
          <p:cNvPr id="3" name="Group 3"/>
          <p:cNvGrpSpPr/>
          <p:nvPr/>
        </p:nvGrpSpPr>
        <p:grpSpPr>
          <a:xfrm>
            <a:off x="11855223" y="0"/>
            <a:ext cx="8321518" cy="11587159"/>
            <a:chOff x="0" y="0"/>
            <a:chExt cx="3120207" cy="4344680"/>
          </a:xfrm>
        </p:grpSpPr>
        <p:sp>
          <p:nvSpPr>
            <p:cNvPr id="4" name="Freeform 4"/>
            <p:cNvSpPr/>
            <p:nvPr/>
          </p:nvSpPr>
          <p:spPr>
            <a:xfrm>
              <a:off x="0" y="0"/>
              <a:ext cx="3120207" cy="4344680"/>
            </a:xfrm>
            <a:custGeom>
              <a:avLst/>
              <a:gdLst/>
              <a:ahLst/>
              <a:cxnLst/>
              <a:rect l="l" t="t" r="r" b="b"/>
              <a:pathLst>
                <a:path w="3120207" h="4344680">
                  <a:moveTo>
                    <a:pt x="0" y="0"/>
                  </a:moveTo>
                  <a:lnTo>
                    <a:pt x="3120207" y="0"/>
                  </a:lnTo>
                  <a:lnTo>
                    <a:pt x="3120207" y="4344680"/>
                  </a:lnTo>
                  <a:lnTo>
                    <a:pt x="0" y="4344680"/>
                  </a:lnTo>
                  <a:close/>
                </a:path>
              </a:pathLst>
            </a:custGeom>
            <a:solidFill>
              <a:srgbClr val="5C73B2"/>
            </a:solidFill>
          </p:spPr>
          <p:txBody>
            <a:bodyPr/>
            <a:lstStyle/>
            <a:p>
              <a:endParaRPr lang="en-US"/>
            </a:p>
          </p:txBody>
        </p:sp>
      </p:grpSp>
      <p:grpSp>
        <p:nvGrpSpPr>
          <p:cNvPr id="5" name="Group 5"/>
          <p:cNvGrpSpPr/>
          <p:nvPr/>
        </p:nvGrpSpPr>
        <p:grpSpPr>
          <a:xfrm rot="-5400000">
            <a:off x="14143345" y="7669"/>
            <a:ext cx="1324350" cy="5238630"/>
            <a:chOff x="0" y="0"/>
            <a:chExt cx="2354580" cy="9313831"/>
          </a:xfrm>
        </p:grpSpPr>
        <p:sp>
          <p:nvSpPr>
            <p:cNvPr id="6" name="Freeform 6"/>
            <p:cNvSpPr/>
            <p:nvPr/>
          </p:nvSpPr>
          <p:spPr>
            <a:xfrm>
              <a:off x="0" y="0"/>
              <a:ext cx="2353310"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grpSp>
        <p:nvGrpSpPr>
          <p:cNvPr id="7" name="Group 7"/>
          <p:cNvGrpSpPr/>
          <p:nvPr/>
        </p:nvGrpSpPr>
        <p:grpSpPr>
          <a:xfrm rot="-5400000">
            <a:off x="14143345" y="2113951"/>
            <a:ext cx="1324350" cy="5238630"/>
            <a:chOff x="0" y="0"/>
            <a:chExt cx="2354580" cy="9313831"/>
          </a:xfrm>
        </p:grpSpPr>
        <p:sp>
          <p:nvSpPr>
            <p:cNvPr id="8" name="Freeform 8"/>
            <p:cNvSpPr/>
            <p:nvPr/>
          </p:nvSpPr>
          <p:spPr>
            <a:xfrm>
              <a:off x="0" y="0"/>
              <a:ext cx="2353310"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grpSp>
        <p:nvGrpSpPr>
          <p:cNvPr id="9" name="Group 9"/>
          <p:cNvGrpSpPr/>
          <p:nvPr/>
        </p:nvGrpSpPr>
        <p:grpSpPr>
          <a:xfrm rot="-5400000">
            <a:off x="14143345" y="4260846"/>
            <a:ext cx="1324350" cy="5238630"/>
            <a:chOff x="0" y="0"/>
            <a:chExt cx="2354580" cy="9313831"/>
          </a:xfrm>
        </p:grpSpPr>
        <p:sp>
          <p:nvSpPr>
            <p:cNvPr id="10" name="Freeform 10"/>
            <p:cNvSpPr/>
            <p:nvPr/>
          </p:nvSpPr>
          <p:spPr>
            <a:xfrm>
              <a:off x="0" y="0"/>
              <a:ext cx="2353310" cy="9313831"/>
            </a:xfrm>
            <a:custGeom>
              <a:avLst/>
              <a:gdLst/>
              <a:ahLst/>
              <a:cxnLst/>
              <a:rect l="l" t="t" r="r" b="b"/>
              <a:pathLst>
                <a:path w="2353310" h="9313831">
                  <a:moveTo>
                    <a:pt x="784860" y="9246522"/>
                  </a:moveTo>
                  <a:cubicBezTo>
                    <a:pt x="905510" y="9287161"/>
                    <a:pt x="1042670" y="9313831"/>
                    <a:pt x="1177290" y="9313831"/>
                  </a:cubicBezTo>
                  <a:cubicBezTo>
                    <a:pt x="1311910" y="9313831"/>
                    <a:pt x="1441450" y="9290972"/>
                    <a:pt x="1560830" y="9250331"/>
                  </a:cubicBezTo>
                  <a:cubicBezTo>
                    <a:pt x="1563370" y="9249061"/>
                    <a:pt x="1565910" y="9249061"/>
                    <a:pt x="1568450" y="9247791"/>
                  </a:cubicBezTo>
                  <a:cubicBezTo>
                    <a:pt x="2016760" y="9085231"/>
                    <a:pt x="2346960" y="8655972"/>
                    <a:pt x="2353310" y="8134491"/>
                  </a:cubicBezTo>
                  <a:lnTo>
                    <a:pt x="2353310" y="0"/>
                  </a:lnTo>
                  <a:lnTo>
                    <a:pt x="0" y="0"/>
                  </a:lnTo>
                  <a:lnTo>
                    <a:pt x="0" y="8128264"/>
                  </a:lnTo>
                  <a:cubicBezTo>
                    <a:pt x="6350" y="8658511"/>
                    <a:pt x="331470" y="9087772"/>
                    <a:pt x="784860" y="9246522"/>
                  </a:cubicBezTo>
                  <a:close/>
                </a:path>
              </a:pathLst>
            </a:custGeom>
            <a:solidFill>
              <a:srgbClr val="F6F5F5"/>
            </a:solidFill>
          </p:spPr>
          <p:txBody>
            <a:bodyPr/>
            <a:lstStyle/>
            <a:p>
              <a:endParaRPr lang="en-US"/>
            </a:p>
          </p:txBody>
        </p:sp>
      </p:grpSp>
      <p:grpSp>
        <p:nvGrpSpPr>
          <p:cNvPr id="11" name="Group 11"/>
          <p:cNvGrpSpPr/>
          <p:nvPr/>
        </p:nvGrpSpPr>
        <p:grpSpPr>
          <a:xfrm>
            <a:off x="11087999" y="1859760"/>
            <a:ext cx="1534448" cy="153444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13" name="Group 13"/>
          <p:cNvGrpSpPr/>
          <p:nvPr/>
        </p:nvGrpSpPr>
        <p:grpSpPr>
          <a:xfrm>
            <a:off x="11087999" y="3966042"/>
            <a:ext cx="1534448" cy="1534448"/>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15" name="Group 15"/>
          <p:cNvGrpSpPr/>
          <p:nvPr/>
        </p:nvGrpSpPr>
        <p:grpSpPr>
          <a:xfrm>
            <a:off x="11087999" y="6112937"/>
            <a:ext cx="1534448" cy="1534448"/>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C73B2"/>
            </a:solidFill>
          </p:spPr>
          <p:txBody>
            <a:bodyPr/>
            <a:lstStyle/>
            <a:p>
              <a:endParaRPr lang="en-US"/>
            </a:p>
          </p:txBody>
        </p:sp>
      </p:grpSp>
      <p:grpSp>
        <p:nvGrpSpPr>
          <p:cNvPr id="17" name="Group 17"/>
          <p:cNvGrpSpPr/>
          <p:nvPr/>
        </p:nvGrpSpPr>
        <p:grpSpPr>
          <a:xfrm>
            <a:off x="11267678" y="2039439"/>
            <a:ext cx="1175090" cy="1175090"/>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grpSp>
        <p:nvGrpSpPr>
          <p:cNvPr id="19" name="Group 19"/>
          <p:cNvGrpSpPr/>
          <p:nvPr/>
        </p:nvGrpSpPr>
        <p:grpSpPr>
          <a:xfrm>
            <a:off x="11267678" y="4145721"/>
            <a:ext cx="1175090" cy="1175090"/>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grpSp>
        <p:nvGrpSpPr>
          <p:cNvPr id="21" name="Group 21"/>
          <p:cNvGrpSpPr/>
          <p:nvPr/>
        </p:nvGrpSpPr>
        <p:grpSpPr>
          <a:xfrm>
            <a:off x="11267678" y="6292616"/>
            <a:ext cx="1175090" cy="1175090"/>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941D"/>
            </a:solidFill>
          </p:spPr>
          <p:txBody>
            <a:bodyPr/>
            <a:lstStyle/>
            <a:p>
              <a:endParaRPr lang="en-US"/>
            </a:p>
          </p:txBody>
        </p:sp>
      </p:grpSp>
      <p:sp>
        <p:nvSpPr>
          <p:cNvPr id="23" name="Freeform 23"/>
          <p:cNvSpPr/>
          <p:nvPr/>
        </p:nvSpPr>
        <p:spPr>
          <a:xfrm>
            <a:off x="11472266" y="2237462"/>
            <a:ext cx="765914" cy="779044"/>
          </a:xfrm>
          <a:custGeom>
            <a:avLst/>
            <a:gdLst/>
            <a:ahLst/>
            <a:cxnLst/>
            <a:rect l="l" t="t" r="r" b="b"/>
            <a:pathLst>
              <a:path w="765914" h="779044">
                <a:moveTo>
                  <a:pt x="0" y="0"/>
                </a:moveTo>
                <a:lnTo>
                  <a:pt x="765914" y="0"/>
                </a:lnTo>
                <a:lnTo>
                  <a:pt x="765914" y="779044"/>
                </a:lnTo>
                <a:lnTo>
                  <a:pt x="0" y="779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p:cNvSpPr/>
          <p:nvPr/>
        </p:nvSpPr>
        <p:spPr>
          <a:xfrm>
            <a:off x="11472266" y="4343744"/>
            <a:ext cx="765914" cy="779044"/>
          </a:xfrm>
          <a:custGeom>
            <a:avLst/>
            <a:gdLst/>
            <a:ahLst/>
            <a:cxnLst/>
            <a:rect l="l" t="t" r="r" b="b"/>
            <a:pathLst>
              <a:path w="765914" h="779044">
                <a:moveTo>
                  <a:pt x="0" y="0"/>
                </a:moveTo>
                <a:lnTo>
                  <a:pt x="765914" y="0"/>
                </a:lnTo>
                <a:lnTo>
                  <a:pt x="765914" y="779044"/>
                </a:lnTo>
                <a:lnTo>
                  <a:pt x="0" y="779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Freeform 25"/>
          <p:cNvSpPr/>
          <p:nvPr/>
        </p:nvSpPr>
        <p:spPr>
          <a:xfrm>
            <a:off x="11472266" y="6471879"/>
            <a:ext cx="765914" cy="779044"/>
          </a:xfrm>
          <a:custGeom>
            <a:avLst/>
            <a:gdLst/>
            <a:ahLst/>
            <a:cxnLst/>
            <a:rect l="l" t="t" r="r" b="b"/>
            <a:pathLst>
              <a:path w="765914" h="779044">
                <a:moveTo>
                  <a:pt x="0" y="0"/>
                </a:moveTo>
                <a:lnTo>
                  <a:pt x="765914" y="0"/>
                </a:lnTo>
                <a:lnTo>
                  <a:pt x="765914" y="779044"/>
                </a:lnTo>
                <a:lnTo>
                  <a:pt x="0" y="779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448226" y="2577996"/>
            <a:ext cx="10458799" cy="5034440"/>
          </a:xfrm>
          <a:custGeom>
            <a:avLst/>
            <a:gdLst/>
            <a:ahLst/>
            <a:cxnLst/>
            <a:rect l="l" t="t" r="r" b="b"/>
            <a:pathLst>
              <a:path w="10458799" h="5034440">
                <a:moveTo>
                  <a:pt x="0" y="0"/>
                </a:moveTo>
                <a:lnTo>
                  <a:pt x="10458798" y="0"/>
                </a:lnTo>
                <a:lnTo>
                  <a:pt x="10458798" y="5034440"/>
                </a:lnTo>
                <a:lnTo>
                  <a:pt x="0" y="5034440"/>
                </a:lnTo>
                <a:lnTo>
                  <a:pt x="0" y="0"/>
                </a:lnTo>
                <a:close/>
              </a:path>
            </a:pathLst>
          </a:custGeom>
          <a:blipFill>
            <a:blip r:embed="rId5"/>
            <a:stretch>
              <a:fillRect r="-2992"/>
            </a:stretch>
          </a:blipFill>
        </p:spPr>
        <p:txBody>
          <a:bodyPr/>
          <a:lstStyle/>
          <a:p>
            <a:endParaRPr lang="en-US"/>
          </a:p>
        </p:txBody>
      </p:sp>
      <p:sp>
        <p:nvSpPr>
          <p:cNvPr id="27" name="TextBox 27"/>
          <p:cNvSpPr txBox="1"/>
          <p:nvPr/>
        </p:nvSpPr>
        <p:spPr>
          <a:xfrm>
            <a:off x="12622447" y="4334219"/>
            <a:ext cx="4636853" cy="733425"/>
          </a:xfrm>
          <a:prstGeom prst="rect">
            <a:avLst/>
          </a:prstGeom>
        </p:spPr>
        <p:txBody>
          <a:bodyPr lIns="0" tIns="0" rIns="0" bIns="0" rtlCol="0" anchor="t">
            <a:spAutoFit/>
          </a:bodyPr>
          <a:lstStyle/>
          <a:p>
            <a:pPr>
              <a:lnSpc>
                <a:spcPts val="2879"/>
              </a:lnSpc>
            </a:pPr>
            <a:r>
              <a:rPr lang="en-US" sz="2400" dirty="0" err="1">
                <a:solidFill>
                  <a:srgbClr val="13224B"/>
                </a:solidFill>
                <a:latin typeface="Arimo"/>
              </a:rPr>
              <a:t>Các</a:t>
            </a:r>
            <a:r>
              <a:rPr lang="en-US" sz="2400" dirty="0">
                <a:solidFill>
                  <a:srgbClr val="13224B"/>
                </a:solidFill>
                <a:latin typeface="Arimo"/>
              </a:rPr>
              <a:t> </a:t>
            </a:r>
            <a:r>
              <a:rPr lang="en-US" sz="2400" dirty="0" err="1">
                <a:solidFill>
                  <a:srgbClr val="13224B"/>
                </a:solidFill>
                <a:latin typeface="Arimo"/>
              </a:rPr>
              <a:t>giao</a:t>
            </a:r>
            <a:r>
              <a:rPr lang="en-US" sz="2400" dirty="0">
                <a:solidFill>
                  <a:srgbClr val="13224B"/>
                </a:solidFill>
                <a:latin typeface="Arimo"/>
              </a:rPr>
              <a:t> </a:t>
            </a:r>
            <a:r>
              <a:rPr lang="en-US" sz="2400" dirty="0" err="1">
                <a:solidFill>
                  <a:srgbClr val="13224B"/>
                </a:solidFill>
                <a:latin typeface="Arimo"/>
              </a:rPr>
              <a:t>dịch</a:t>
            </a:r>
            <a:r>
              <a:rPr lang="en-US" sz="2400" dirty="0">
                <a:solidFill>
                  <a:srgbClr val="13224B"/>
                </a:solidFill>
                <a:latin typeface="Arimo"/>
              </a:rPr>
              <a:t> </a:t>
            </a:r>
            <a:r>
              <a:rPr lang="en-US" sz="2400" dirty="0" err="1">
                <a:solidFill>
                  <a:srgbClr val="13224B"/>
                </a:solidFill>
                <a:latin typeface="Arimo"/>
              </a:rPr>
              <a:t>từ</a:t>
            </a:r>
            <a:r>
              <a:rPr lang="en-US" sz="2400" dirty="0">
                <a:solidFill>
                  <a:srgbClr val="13224B"/>
                </a:solidFill>
                <a:latin typeface="Arimo"/>
              </a:rPr>
              <a:t> </a:t>
            </a:r>
            <a:r>
              <a:rPr lang="en-US" sz="2400" dirty="0" err="1">
                <a:solidFill>
                  <a:srgbClr val="13224B"/>
                </a:solidFill>
                <a:latin typeface="Arimo"/>
              </a:rPr>
              <a:t>ngày</a:t>
            </a:r>
            <a:r>
              <a:rPr lang="en-US" sz="2400" dirty="0">
                <a:solidFill>
                  <a:srgbClr val="13224B"/>
                </a:solidFill>
                <a:latin typeface="Arimo"/>
              </a:rPr>
              <a:t> 12/01/2010 </a:t>
            </a:r>
            <a:r>
              <a:rPr lang="en-US" sz="2400" dirty="0" err="1">
                <a:solidFill>
                  <a:srgbClr val="13224B"/>
                </a:solidFill>
                <a:latin typeface="Arimo"/>
              </a:rPr>
              <a:t>đến</a:t>
            </a:r>
            <a:r>
              <a:rPr lang="en-US" sz="2400" dirty="0">
                <a:solidFill>
                  <a:srgbClr val="13224B"/>
                </a:solidFill>
                <a:latin typeface="Arimo"/>
              </a:rPr>
              <a:t> 12/09/2012 </a:t>
            </a:r>
            <a:r>
              <a:rPr lang="en-US" sz="2400" dirty="0" err="1">
                <a:solidFill>
                  <a:srgbClr val="13224B"/>
                </a:solidFill>
                <a:latin typeface="Arimo"/>
              </a:rPr>
              <a:t>của</a:t>
            </a:r>
            <a:r>
              <a:rPr lang="en-US" sz="2400" dirty="0">
                <a:solidFill>
                  <a:srgbClr val="13224B"/>
                </a:solidFill>
                <a:latin typeface="Arimo"/>
              </a:rPr>
              <a:t> </a:t>
            </a:r>
            <a:r>
              <a:rPr lang="en-US" sz="2400" dirty="0" err="1">
                <a:solidFill>
                  <a:srgbClr val="13224B"/>
                </a:solidFill>
                <a:latin typeface="Arimo"/>
              </a:rPr>
              <a:t>cửa</a:t>
            </a:r>
            <a:r>
              <a:rPr lang="en-US" sz="2400" dirty="0">
                <a:solidFill>
                  <a:srgbClr val="13224B"/>
                </a:solidFill>
                <a:latin typeface="Arimo"/>
              </a:rPr>
              <a:t> </a:t>
            </a:r>
            <a:r>
              <a:rPr lang="en-US" sz="2400" dirty="0" err="1">
                <a:solidFill>
                  <a:srgbClr val="13224B"/>
                </a:solidFill>
                <a:latin typeface="Arimo"/>
              </a:rPr>
              <a:t>hàng</a:t>
            </a:r>
            <a:r>
              <a:rPr lang="en-US" sz="2400" dirty="0">
                <a:solidFill>
                  <a:srgbClr val="13224B"/>
                </a:solidFill>
                <a:latin typeface="Arimo"/>
              </a:rPr>
              <a:t> </a:t>
            </a:r>
          </a:p>
        </p:txBody>
      </p:sp>
      <p:sp>
        <p:nvSpPr>
          <p:cNvPr id="28" name="TextBox 28"/>
          <p:cNvSpPr txBox="1"/>
          <p:nvPr/>
        </p:nvSpPr>
        <p:spPr>
          <a:xfrm>
            <a:off x="12622447" y="6443191"/>
            <a:ext cx="3686794" cy="733425"/>
          </a:xfrm>
          <a:prstGeom prst="rect">
            <a:avLst/>
          </a:prstGeom>
        </p:spPr>
        <p:txBody>
          <a:bodyPr lIns="0" tIns="0" rIns="0" bIns="0" rtlCol="0" anchor="t">
            <a:spAutoFit/>
          </a:bodyPr>
          <a:lstStyle/>
          <a:p>
            <a:pPr>
              <a:lnSpc>
                <a:spcPts val="2879"/>
              </a:lnSpc>
            </a:pPr>
            <a:r>
              <a:rPr lang="en-US" sz="2400" dirty="0" err="1">
                <a:solidFill>
                  <a:srgbClr val="13224B"/>
                </a:solidFill>
                <a:latin typeface="Arimo"/>
              </a:rPr>
              <a:t>Bộ</a:t>
            </a:r>
            <a:r>
              <a:rPr lang="en-US" sz="2400" dirty="0">
                <a:solidFill>
                  <a:srgbClr val="13224B"/>
                </a:solidFill>
                <a:latin typeface="Arimo"/>
              </a:rPr>
              <a:t> </a:t>
            </a:r>
            <a:r>
              <a:rPr lang="en-US" sz="2400" dirty="0" err="1">
                <a:solidFill>
                  <a:srgbClr val="13224B"/>
                </a:solidFill>
                <a:latin typeface="Arimo"/>
              </a:rPr>
              <a:t>dữ</a:t>
            </a:r>
            <a:r>
              <a:rPr lang="en-US" sz="2400" dirty="0">
                <a:solidFill>
                  <a:srgbClr val="13224B"/>
                </a:solidFill>
                <a:latin typeface="Arimo"/>
              </a:rPr>
              <a:t> </a:t>
            </a:r>
            <a:r>
              <a:rPr lang="en-US" sz="2400" dirty="0" err="1">
                <a:solidFill>
                  <a:srgbClr val="13224B"/>
                </a:solidFill>
                <a:latin typeface="Arimo"/>
              </a:rPr>
              <a:t>liệu</a:t>
            </a:r>
            <a:r>
              <a:rPr lang="en-US" sz="2400" dirty="0">
                <a:solidFill>
                  <a:srgbClr val="13224B"/>
                </a:solidFill>
                <a:latin typeface="Arimo"/>
              </a:rPr>
              <a:t> </a:t>
            </a:r>
            <a:r>
              <a:rPr lang="en-US" sz="2400" dirty="0" err="1">
                <a:solidFill>
                  <a:srgbClr val="13224B"/>
                </a:solidFill>
                <a:latin typeface="Arimo"/>
              </a:rPr>
              <a:t>có</a:t>
            </a:r>
            <a:r>
              <a:rPr lang="en-US" sz="2400" dirty="0">
                <a:solidFill>
                  <a:srgbClr val="13224B"/>
                </a:solidFill>
                <a:latin typeface="Arimo"/>
              </a:rPr>
              <a:t> 541909 </a:t>
            </a:r>
            <a:r>
              <a:rPr lang="en-US" sz="2400" dirty="0" err="1">
                <a:solidFill>
                  <a:srgbClr val="13224B"/>
                </a:solidFill>
                <a:latin typeface="Arimo"/>
              </a:rPr>
              <a:t>dòng</a:t>
            </a:r>
            <a:r>
              <a:rPr lang="en-US" sz="2400" dirty="0">
                <a:solidFill>
                  <a:srgbClr val="13224B"/>
                </a:solidFill>
                <a:latin typeface="Arimo"/>
              </a:rPr>
              <a:t> </a:t>
            </a:r>
            <a:r>
              <a:rPr lang="en-US" sz="2400" dirty="0" err="1">
                <a:solidFill>
                  <a:srgbClr val="13224B"/>
                </a:solidFill>
                <a:latin typeface="Arimo"/>
              </a:rPr>
              <a:t>và</a:t>
            </a:r>
            <a:r>
              <a:rPr lang="en-US" sz="2400" dirty="0">
                <a:solidFill>
                  <a:srgbClr val="13224B"/>
                </a:solidFill>
                <a:latin typeface="Arimo"/>
              </a:rPr>
              <a:t> 8 </a:t>
            </a:r>
            <a:r>
              <a:rPr lang="en-US" sz="2400" dirty="0" err="1">
                <a:solidFill>
                  <a:srgbClr val="13224B"/>
                </a:solidFill>
                <a:latin typeface="Arimo"/>
              </a:rPr>
              <a:t>thuộc</a:t>
            </a:r>
            <a:r>
              <a:rPr lang="en-US" sz="2400" dirty="0">
                <a:solidFill>
                  <a:srgbClr val="13224B"/>
                </a:solidFill>
                <a:latin typeface="Arimo"/>
              </a:rPr>
              <a:t> </a:t>
            </a:r>
            <a:r>
              <a:rPr lang="en-US" sz="2400" dirty="0" err="1">
                <a:solidFill>
                  <a:srgbClr val="13224B"/>
                </a:solidFill>
                <a:latin typeface="Arimo"/>
              </a:rPr>
              <a:t>tính</a:t>
            </a:r>
            <a:r>
              <a:rPr lang="en-US" sz="2400" dirty="0">
                <a:solidFill>
                  <a:srgbClr val="13224B"/>
                </a:solidFill>
                <a:latin typeface="Arimo"/>
              </a:rPr>
              <a:t> </a:t>
            </a:r>
          </a:p>
        </p:txBody>
      </p:sp>
      <p:sp>
        <p:nvSpPr>
          <p:cNvPr id="29" name="TextBox 29"/>
          <p:cNvSpPr txBox="1"/>
          <p:nvPr/>
        </p:nvSpPr>
        <p:spPr>
          <a:xfrm>
            <a:off x="12622447" y="2206521"/>
            <a:ext cx="4202143" cy="733425"/>
          </a:xfrm>
          <a:prstGeom prst="rect">
            <a:avLst/>
          </a:prstGeom>
        </p:spPr>
        <p:txBody>
          <a:bodyPr lIns="0" tIns="0" rIns="0" bIns="0" rtlCol="0" anchor="t">
            <a:spAutoFit/>
          </a:bodyPr>
          <a:lstStyle/>
          <a:p>
            <a:pPr>
              <a:lnSpc>
                <a:spcPts val="2879"/>
              </a:lnSpc>
            </a:pPr>
            <a:r>
              <a:rPr lang="en-US" sz="2400" dirty="0" err="1">
                <a:solidFill>
                  <a:srgbClr val="13224B"/>
                </a:solidFill>
                <a:latin typeface="Arimo"/>
              </a:rPr>
              <a:t>Dữ</a:t>
            </a:r>
            <a:r>
              <a:rPr lang="en-US" sz="2400" dirty="0">
                <a:solidFill>
                  <a:srgbClr val="13224B"/>
                </a:solidFill>
                <a:latin typeface="Arimo"/>
              </a:rPr>
              <a:t> </a:t>
            </a:r>
            <a:r>
              <a:rPr lang="en-US" sz="2400" dirty="0" err="1">
                <a:solidFill>
                  <a:srgbClr val="13224B"/>
                </a:solidFill>
                <a:latin typeface="Arimo"/>
              </a:rPr>
              <a:t>liệu</a:t>
            </a:r>
            <a:r>
              <a:rPr lang="en-US" sz="2400" dirty="0">
                <a:solidFill>
                  <a:srgbClr val="13224B"/>
                </a:solidFill>
                <a:latin typeface="Arimo"/>
              </a:rPr>
              <a:t> </a:t>
            </a:r>
            <a:r>
              <a:rPr lang="en-US" sz="2400" dirty="0" err="1">
                <a:solidFill>
                  <a:srgbClr val="13224B"/>
                </a:solidFill>
                <a:latin typeface="Arimo"/>
              </a:rPr>
              <a:t>được</a:t>
            </a:r>
            <a:r>
              <a:rPr lang="en-US" sz="2400" dirty="0">
                <a:solidFill>
                  <a:srgbClr val="13224B"/>
                </a:solidFill>
                <a:latin typeface="Arimo"/>
              </a:rPr>
              <a:t> </a:t>
            </a:r>
            <a:r>
              <a:rPr lang="en-US" sz="2400" dirty="0" err="1">
                <a:solidFill>
                  <a:srgbClr val="13224B"/>
                </a:solidFill>
                <a:latin typeface="Arimo"/>
              </a:rPr>
              <a:t>thu</a:t>
            </a:r>
            <a:r>
              <a:rPr lang="en-US" sz="2400" dirty="0">
                <a:solidFill>
                  <a:srgbClr val="13224B"/>
                </a:solidFill>
                <a:latin typeface="Arimo"/>
              </a:rPr>
              <a:t> </a:t>
            </a:r>
            <a:r>
              <a:rPr lang="en-US" sz="2400" dirty="0" err="1">
                <a:solidFill>
                  <a:srgbClr val="13224B"/>
                </a:solidFill>
                <a:latin typeface="Arimo"/>
              </a:rPr>
              <a:t>thập</a:t>
            </a:r>
            <a:r>
              <a:rPr lang="en-US" sz="2400" dirty="0">
                <a:solidFill>
                  <a:srgbClr val="13224B"/>
                </a:solidFill>
                <a:latin typeface="Arimo"/>
              </a:rPr>
              <a:t> ở 1 </a:t>
            </a:r>
            <a:r>
              <a:rPr lang="en-US" sz="2400" dirty="0" err="1">
                <a:solidFill>
                  <a:srgbClr val="13224B"/>
                </a:solidFill>
                <a:latin typeface="Arimo"/>
              </a:rPr>
              <a:t>cửa</a:t>
            </a:r>
            <a:r>
              <a:rPr lang="en-US" sz="2400" dirty="0">
                <a:solidFill>
                  <a:srgbClr val="13224B"/>
                </a:solidFill>
                <a:latin typeface="Arimo"/>
              </a:rPr>
              <a:t> </a:t>
            </a:r>
            <a:r>
              <a:rPr lang="en-US" sz="2400" dirty="0" err="1">
                <a:solidFill>
                  <a:srgbClr val="13224B"/>
                </a:solidFill>
                <a:latin typeface="Arimo"/>
              </a:rPr>
              <a:t>hàng</a:t>
            </a:r>
            <a:r>
              <a:rPr lang="en-US" sz="2400" dirty="0">
                <a:solidFill>
                  <a:srgbClr val="13224B"/>
                </a:solidFill>
                <a:latin typeface="Arimo"/>
              </a:rPr>
              <a:t> </a:t>
            </a:r>
            <a:r>
              <a:rPr lang="en-US" sz="2400" dirty="0" err="1">
                <a:solidFill>
                  <a:srgbClr val="13224B"/>
                </a:solidFill>
                <a:latin typeface="Arimo"/>
              </a:rPr>
              <a:t>bán</a:t>
            </a:r>
            <a:r>
              <a:rPr lang="en-US" sz="2400" dirty="0">
                <a:solidFill>
                  <a:srgbClr val="13224B"/>
                </a:solidFill>
                <a:latin typeface="Arimo"/>
              </a:rPr>
              <a:t> </a:t>
            </a:r>
            <a:r>
              <a:rPr lang="en-US" sz="2400" dirty="0" err="1">
                <a:solidFill>
                  <a:srgbClr val="13224B"/>
                </a:solidFill>
                <a:latin typeface="Arimo"/>
              </a:rPr>
              <a:t>về</a:t>
            </a:r>
            <a:r>
              <a:rPr lang="en-US" sz="2400" dirty="0">
                <a:solidFill>
                  <a:srgbClr val="13224B"/>
                </a:solidFill>
                <a:latin typeface="Arimo"/>
              </a:rPr>
              <a:t> </a:t>
            </a:r>
            <a:r>
              <a:rPr lang="en-US" sz="2400" dirty="0" err="1">
                <a:solidFill>
                  <a:srgbClr val="13224B"/>
                </a:solidFill>
                <a:latin typeface="Arimo"/>
              </a:rPr>
              <a:t>hàng</a:t>
            </a:r>
            <a:r>
              <a:rPr lang="en-US" sz="2400" dirty="0">
                <a:solidFill>
                  <a:srgbClr val="13224B"/>
                </a:solidFill>
                <a:latin typeface="Arimo"/>
              </a:rPr>
              <a:t> </a:t>
            </a:r>
            <a:r>
              <a:rPr lang="en-US" sz="2400" dirty="0" err="1">
                <a:solidFill>
                  <a:srgbClr val="13224B"/>
                </a:solidFill>
                <a:latin typeface="Arimo"/>
              </a:rPr>
              <a:t>quà</a:t>
            </a:r>
            <a:r>
              <a:rPr lang="en-US" sz="2400" dirty="0">
                <a:solidFill>
                  <a:srgbClr val="13224B"/>
                </a:solidFill>
                <a:latin typeface="Arimo"/>
              </a:rPr>
              <a:t> </a:t>
            </a:r>
            <a:r>
              <a:rPr lang="en-US" sz="2400" dirty="0" err="1">
                <a:solidFill>
                  <a:srgbClr val="13224B"/>
                </a:solidFill>
                <a:latin typeface="Arimo"/>
              </a:rPr>
              <a:t>tặng</a:t>
            </a:r>
            <a:r>
              <a:rPr lang="en-US" sz="2400" dirty="0">
                <a:solidFill>
                  <a:srgbClr val="13224B"/>
                </a:solidFill>
                <a:latin typeface="Arimo"/>
              </a:rPr>
              <a:t> </a:t>
            </a:r>
          </a:p>
        </p:txBody>
      </p:sp>
      <p:sp>
        <p:nvSpPr>
          <p:cNvPr id="30" name="TextBox 30"/>
          <p:cNvSpPr txBox="1"/>
          <p:nvPr/>
        </p:nvSpPr>
        <p:spPr>
          <a:xfrm>
            <a:off x="1028700" y="177537"/>
            <a:ext cx="6567774"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Mô tả bộ dữ liệu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wipe(down)">
                                      <p:cBhvr>
                                        <p:cTn id="17" dur="500"/>
                                        <p:tgtEl>
                                          <p:spTgt spid="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3000"/>
            </a:blip>
            <a:stretch>
              <a:fillRect t="-9222" b="-9222"/>
            </a:stretch>
          </a:blipFill>
        </p:spPr>
        <p:txBody>
          <a:bodyPr/>
          <a:lstStyle/>
          <a:p>
            <a:endParaRPr lang="en-US"/>
          </a:p>
        </p:txBody>
      </p:sp>
      <p:sp>
        <p:nvSpPr>
          <p:cNvPr id="3" name="Freeform 3"/>
          <p:cNvSpPr/>
          <p:nvPr/>
        </p:nvSpPr>
        <p:spPr>
          <a:xfrm rot="1834461">
            <a:off x="12242553" y="-1031693"/>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574853">
            <a:off x="12673015" y="509590"/>
            <a:ext cx="2466096" cy="2466096"/>
          </a:xfrm>
          <a:custGeom>
            <a:avLst/>
            <a:gdLst/>
            <a:ahLst/>
            <a:cxnLst/>
            <a:rect l="l" t="t" r="r" b="b"/>
            <a:pathLst>
              <a:path w="2466096" h="2466096">
                <a:moveTo>
                  <a:pt x="0" y="0"/>
                </a:moveTo>
                <a:lnTo>
                  <a:pt x="2466096" y="0"/>
                </a:lnTo>
                <a:lnTo>
                  <a:pt x="2466096" y="2466096"/>
                </a:lnTo>
                <a:lnTo>
                  <a:pt x="0" y="2466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478202" y="1742638"/>
            <a:ext cx="1421951" cy="1421951"/>
          </a:xfrm>
          <a:custGeom>
            <a:avLst/>
            <a:gdLst/>
            <a:ahLst/>
            <a:cxnLst/>
            <a:rect l="l" t="t" r="r" b="b"/>
            <a:pathLst>
              <a:path w="1421951" h="1421951">
                <a:moveTo>
                  <a:pt x="0" y="0"/>
                </a:moveTo>
                <a:lnTo>
                  <a:pt x="1421951" y="0"/>
                </a:lnTo>
                <a:lnTo>
                  <a:pt x="1421951" y="1421951"/>
                </a:lnTo>
                <a:lnTo>
                  <a:pt x="0" y="1421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aphicFrame>
        <p:nvGraphicFramePr>
          <p:cNvPr id="6" name="Table 6"/>
          <p:cNvGraphicFramePr>
            <a:graphicFrameLocks noGrp="1"/>
          </p:cNvGraphicFramePr>
          <p:nvPr/>
        </p:nvGraphicFramePr>
        <p:xfrm>
          <a:off x="3627293" y="1600200"/>
          <a:ext cx="7315200" cy="7658096"/>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957262">
                <a:tc>
                  <a:txBody>
                    <a:bodyPr/>
                    <a:lstStyle/>
                    <a:p>
                      <a:pPr algn="ctr">
                        <a:lnSpc>
                          <a:spcPts val="3639"/>
                        </a:lnSpc>
                        <a:defRPr/>
                      </a:pPr>
                      <a:r>
                        <a:rPr lang="en-US" sz="2599">
                          <a:solidFill>
                            <a:srgbClr val="000000"/>
                          </a:solidFill>
                          <a:latin typeface="Arimo"/>
                        </a:rPr>
                        <a:t>InvoiceNo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Arimo"/>
                        </a:rPr>
                        <a:t>Số hoá đơn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0"/>
                  </a:ext>
                </a:extLst>
              </a:tr>
              <a:tr h="957262">
                <a:tc>
                  <a:txBody>
                    <a:bodyPr/>
                    <a:lstStyle/>
                    <a:p>
                      <a:pPr algn="ctr">
                        <a:lnSpc>
                          <a:spcPts val="3639"/>
                        </a:lnSpc>
                        <a:defRPr/>
                      </a:pPr>
                      <a:r>
                        <a:rPr lang="en-US" sz="2599">
                          <a:solidFill>
                            <a:srgbClr val="000000"/>
                          </a:solidFill>
                          <a:latin typeface="Arimo"/>
                        </a:rPr>
                        <a:t>StockCode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Arimo"/>
                        </a:rPr>
                        <a:t>Mã hàng Hoá</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1"/>
                  </a:ext>
                </a:extLst>
              </a:tr>
              <a:tr h="957262">
                <a:tc>
                  <a:txBody>
                    <a:bodyPr/>
                    <a:lstStyle/>
                    <a:p>
                      <a:pPr algn="ctr">
                        <a:lnSpc>
                          <a:spcPts val="3639"/>
                        </a:lnSpc>
                        <a:defRPr/>
                      </a:pPr>
                      <a:r>
                        <a:rPr lang="en-US" sz="2599">
                          <a:solidFill>
                            <a:srgbClr val="000000"/>
                          </a:solidFill>
                          <a:latin typeface="Arimo"/>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Arimo"/>
                        </a:rPr>
                        <a:t>Mô tả hàng hoá</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2"/>
                  </a:ext>
                </a:extLst>
              </a:tr>
              <a:tr h="957262">
                <a:tc>
                  <a:txBody>
                    <a:bodyPr/>
                    <a:lstStyle/>
                    <a:p>
                      <a:pPr algn="ctr">
                        <a:lnSpc>
                          <a:spcPts val="3639"/>
                        </a:lnSpc>
                        <a:defRPr/>
                      </a:pPr>
                      <a:r>
                        <a:rPr lang="en-US" sz="2599">
                          <a:solidFill>
                            <a:srgbClr val="000000"/>
                          </a:solidFill>
                          <a:latin typeface="Arimo"/>
                        </a:rPr>
                        <a:t>Quantity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Arimo"/>
                        </a:rPr>
                        <a:t>Số lượng đã mua</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3"/>
                  </a:ext>
                </a:extLst>
              </a:tr>
              <a:tr h="957262">
                <a:tc>
                  <a:txBody>
                    <a:bodyPr/>
                    <a:lstStyle/>
                    <a:p>
                      <a:pPr algn="ctr">
                        <a:lnSpc>
                          <a:spcPts val="3639"/>
                        </a:lnSpc>
                        <a:defRPr/>
                      </a:pPr>
                      <a:r>
                        <a:rPr lang="en-US" sz="2599">
                          <a:solidFill>
                            <a:srgbClr val="000000"/>
                          </a:solidFill>
                          <a:latin typeface="Arimo"/>
                        </a:rPr>
                        <a:t>InvoiceDate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Arimo"/>
                        </a:rPr>
                        <a:t>Ngày in hoá đơn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4"/>
                  </a:ext>
                </a:extLst>
              </a:tr>
              <a:tr h="957262">
                <a:tc>
                  <a:txBody>
                    <a:bodyPr/>
                    <a:lstStyle/>
                    <a:p>
                      <a:pPr algn="ctr">
                        <a:lnSpc>
                          <a:spcPts val="3639"/>
                        </a:lnSpc>
                        <a:defRPr/>
                      </a:pPr>
                      <a:r>
                        <a:rPr lang="en-US" sz="2599">
                          <a:solidFill>
                            <a:srgbClr val="000000"/>
                          </a:solidFill>
                          <a:latin typeface="Arimo"/>
                        </a:rPr>
                        <a:t>UnitPrice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Arimo"/>
                        </a:rPr>
                        <a:t>Giá</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5"/>
                  </a:ext>
                </a:extLst>
              </a:tr>
              <a:tr h="957262">
                <a:tc>
                  <a:txBody>
                    <a:bodyPr/>
                    <a:lstStyle/>
                    <a:p>
                      <a:pPr algn="ctr">
                        <a:lnSpc>
                          <a:spcPts val="3639"/>
                        </a:lnSpc>
                        <a:defRPr/>
                      </a:pPr>
                      <a:r>
                        <a:rPr lang="en-US" sz="2599">
                          <a:solidFill>
                            <a:srgbClr val="000000"/>
                          </a:solidFill>
                          <a:latin typeface="Arimo"/>
                        </a:rPr>
                        <a:t>CustomerID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Arimo"/>
                        </a:rPr>
                        <a:t>ID khách hàng </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6"/>
                  </a:ext>
                </a:extLst>
              </a:tr>
              <a:tr h="957262">
                <a:tc>
                  <a:txBody>
                    <a:bodyPr/>
                    <a:lstStyle/>
                    <a:p>
                      <a:pPr algn="ctr">
                        <a:lnSpc>
                          <a:spcPts val="3639"/>
                        </a:lnSpc>
                        <a:defRPr/>
                      </a:pPr>
                      <a:r>
                        <a:rPr lang="en-US" sz="2599">
                          <a:solidFill>
                            <a:srgbClr val="000000"/>
                          </a:solidFill>
                          <a:latin typeface="Arimo"/>
                        </a:rPr>
                        <a:t>Country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639"/>
                        </a:lnSpc>
                        <a:defRPr/>
                      </a:pPr>
                      <a:r>
                        <a:rPr lang="en-US" sz="2599" dirty="0" err="1">
                          <a:solidFill>
                            <a:srgbClr val="000000"/>
                          </a:solidFill>
                          <a:latin typeface="Arimo"/>
                        </a:rPr>
                        <a:t>Quốc</a:t>
                      </a:r>
                      <a:r>
                        <a:rPr lang="en-US" sz="2599" dirty="0">
                          <a:solidFill>
                            <a:srgbClr val="000000"/>
                          </a:solidFill>
                          <a:latin typeface="Arimo"/>
                        </a:rPr>
                        <a:t> </a:t>
                      </a:r>
                      <a:r>
                        <a:rPr lang="en-US" sz="2599" dirty="0" err="1">
                          <a:solidFill>
                            <a:srgbClr val="000000"/>
                          </a:solidFill>
                          <a:latin typeface="Arimo"/>
                        </a:rPr>
                        <a:t>gia</a:t>
                      </a:r>
                      <a:r>
                        <a:rPr lang="en-US" sz="2599" dirty="0">
                          <a:solidFill>
                            <a:srgbClr val="000000"/>
                          </a:solidFill>
                          <a:latin typeface="Arimo"/>
                        </a:rPr>
                        <a:t> </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DFF3FF"/>
                    </a:solidFill>
                  </a:tcPr>
                </a:tc>
                <a:extLst>
                  <a:ext uri="{0D108BD9-81ED-4DB2-BD59-A6C34878D82A}">
                    <a16:rowId xmlns:a16="http://schemas.microsoft.com/office/drawing/2014/main" val="10007"/>
                  </a:ext>
                </a:extLst>
              </a:tr>
            </a:tbl>
          </a:graphicData>
        </a:graphic>
      </p:graphicFrame>
      <p:sp>
        <p:nvSpPr>
          <p:cNvPr id="7" name="TextBox 7"/>
          <p:cNvSpPr txBox="1"/>
          <p:nvPr/>
        </p:nvSpPr>
        <p:spPr>
          <a:xfrm>
            <a:off x="1028700" y="177537"/>
            <a:ext cx="6567774" cy="1123315"/>
          </a:xfrm>
          <a:prstGeom prst="rect">
            <a:avLst/>
          </a:prstGeom>
        </p:spPr>
        <p:txBody>
          <a:bodyPr lIns="0" tIns="0" rIns="0" bIns="0" rtlCol="0" anchor="t">
            <a:spAutoFit/>
          </a:bodyPr>
          <a:lstStyle/>
          <a:p>
            <a:pPr>
              <a:lnSpc>
                <a:spcPts val="8959"/>
              </a:lnSpc>
            </a:pPr>
            <a:r>
              <a:rPr lang="en-US" sz="6399">
                <a:solidFill>
                  <a:srgbClr val="26459B"/>
                </a:solidFill>
                <a:latin typeface="Arimo Bold"/>
              </a:rPr>
              <a:t>Mô tả bộ dữ liệu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9222" b="-9222"/>
            </a:stretch>
          </a:blipFill>
        </p:spPr>
        <p:txBody>
          <a:bodyPr/>
          <a:lstStyle/>
          <a:p>
            <a:endParaRPr lang="en-US"/>
          </a:p>
        </p:txBody>
      </p:sp>
      <p:sp>
        <p:nvSpPr>
          <p:cNvPr id="3" name="Freeform 3"/>
          <p:cNvSpPr/>
          <p:nvPr/>
        </p:nvSpPr>
        <p:spPr>
          <a:xfrm>
            <a:off x="15528869" y="-544892"/>
            <a:ext cx="3096042" cy="3147184"/>
          </a:xfrm>
          <a:custGeom>
            <a:avLst/>
            <a:gdLst/>
            <a:ahLst/>
            <a:cxnLst/>
            <a:rect l="l" t="t" r="r" b="b"/>
            <a:pathLst>
              <a:path w="3096042" h="3147184">
                <a:moveTo>
                  <a:pt x="0" y="0"/>
                </a:moveTo>
                <a:lnTo>
                  <a:pt x="3096043" y="0"/>
                </a:lnTo>
                <a:lnTo>
                  <a:pt x="3096043" y="3147184"/>
                </a:lnTo>
                <a:lnTo>
                  <a:pt x="0" y="3147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8177652">
            <a:off x="-1469150" y="7117722"/>
            <a:ext cx="7315200" cy="3694176"/>
          </a:xfrm>
          <a:custGeom>
            <a:avLst/>
            <a:gdLst/>
            <a:ahLst/>
            <a:cxnLst/>
            <a:rect l="l" t="t" r="r" b="b"/>
            <a:pathLst>
              <a:path w="7315200" h="3694176">
                <a:moveTo>
                  <a:pt x="0" y="0"/>
                </a:moveTo>
                <a:lnTo>
                  <a:pt x="7315200" y="0"/>
                </a:lnTo>
                <a:lnTo>
                  <a:pt x="7315200" y="3694176"/>
                </a:lnTo>
                <a:lnTo>
                  <a:pt x="0" y="369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2574853">
            <a:off x="1788046" y="8778215"/>
            <a:ext cx="3674757" cy="3674757"/>
          </a:xfrm>
          <a:custGeom>
            <a:avLst/>
            <a:gdLst/>
            <a:ahLst/>
            <a:cxnLst/>
            <a:rect l="l" t="t" r="r" b="b"/>
            <a:pathLst>
              <a:path w="3674757" h="3674757">
                <a:moveTo>
                  <a:pt x="0" y="0"/>
                </a:moveTo>
                <a:lnTo>
                  <a:pt x="3674757" y="0"/>
                </a:lnTo>
                <a:lnTo>
                  <a:pt x="3674757" y="3674757"/>
                </a:lnTo>
                <a:lnTo>
                  <a:pt x="0" y="3674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28700" y="562543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3156644" y="4120271"/>
            <a:ext cx="1983377" cy="1558324"/>
          </a:xfrm>
          <a:prstGeom prst="rect">
            <a:avLst/>
          </a:prstGeom>
        </p:spPr>
        <p:txBody>
          <a:bodyPr lIns="0" tIns="0" rIns="0" bIns="0" rtlCol="0" anchor="t">
            <a:spAutoFit/>
          </a:bodyPr>
          <a:lstStyle/>
          <a:p>
            <a:pPr>
              <a:lnSpc>
                <a:spcPts val="12187"/>
              </a:lnSpc>
            </a:pPr>
            <a:r>
              <a:rPr lang="en-US" sz="10506">
                <a:solidFill>
                  <a:srgbClr val="26459B"/>
                </a:solidFill>
                <a:latin typeface="Batangas"/>
              </a:rPr>
              <a:t>03</a:t>
            </a:r>
          </a:p>
        </p:txBody>
      </p:sp>
      <p:sp>
        <p:nvSpPr>
          <p:cNvPr id="8" name="TextBox 8"/>
          <p:cNvSpPr txBox="1"/>
          <p:nvPr/>
        </p:nvSpPr>
        <p:spPr>
          <a:xfrm>
            <a:off x="5324717" y="3872621"/>
            <a:ext cx="12133770" cy="1809750"/>
          </a:xfrm>
          <a:prstGeom prst="rect">
            <a:avLst/>
          </a:prstGeom>
        </p:spPr>
        <p:txBody>
          <a:bodyPr lIns="0" tIns="0" rIns="0" bIns="0" rtlCol="0" anchor="t">
            <a:spAutoFit/>
          </a:bodyPr>
          <a:lstStyle/>
          <a:p>
            <a:pPr>
              <a:lnSpc>
                <a:spcPts val="14700"/>
              </a:lnSpc>
            </a:pPr>
            <a:r>
              <a:rPr lang="en-US" sz="10500" dirty="0">
                <a:solidFill>
                  <a:srgbClr val="26459B"/>
                </a:solidFill>
                <a:latin typeface="Batangas"/>
              </a:rPr>
              <a:t>TIỀN XỬ LÝ DỮ LIỆU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1812</Words>
  <Application>Microsoft Office PowerPoint</Application>
  <PresentationFormat>Custom</PresentationFormat>
  <Paragraphs>168</Paragraphs>
  <Slides>33</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Cabin</vt:lpstr>
      <vt:lpstr>Arimo</vt:lpstr>
      <vt:lpstr>Arial</vt:lpstr>
      <vt:lpstr>League Spartan</vt:lpstr>
      <vt:lpstr>Arimo Bold</vt:lpstr>
      <vt:lpstr>Times New Roman</vt:lpstr>
      <vt:lpstr>Batangas</vt:lpstr>
      <vt:lpstr>Symbol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Simple Business Plan Presentation</dc:title>
  <cp:lastModifiedBy>Bùi Thị Thanh Ngân</cp:lastModifiedBy>
  <cp:revision>2</cp:revision>
  <dcterms:created xsi:type="dcterms:W3CDTF">2006-08-16T00:00:00Z</dcterms:created>
  <dcterms:modified xsi:type="dcterms:W3CDTF">2023-12-21T00:41:03Z</dcterms:modified>
  <dc:identifier>DAF3fz_4V5M</dc:identifier>
</cp:coreProperties>
</file>